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99" r:id="rId3"/>
    <p:sldId id="300" r:id="rId4"/>
    <p:sldId id="283" r:id="rId5"/>
    <p:sldId id="279" r:id="rId6"/>
    <p:sldId id="285" r:id="rId7"/>
    <p:sldId id="286" r:id="rId8"/>
    <p:sldId id="287" r:id="rId9"/>
    <p:sldId id="272" r:id="rId10"/>
    <p:sldId id="280" r:id="rId11"/>
    <p:sldId id="288" r:id="rId12"/>
    <p:sldId id="289" r:id="rId13"/>
    <p:sldId id="290" r:id="rId14"/>
    <p:sldId id="291" r:id="rId15"/>
    <p:sldId id="257" r:id="rId16"/>
    <p:sldId id="271" r:id="rId17"/>
    <p:sldId id="322" r:id="rId18"/>
    <p:sldId id="274" r:id="rId19"/>
    <p:sldId id="276" r:id="rId20"/>
    <p:sldId id="277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293" r:id="rId37"/>
    <p:sldId id="294" r:id="rId38"/>
    <p:sldId id="295" r:id="rId39"/>
    <p:sldId id="296" r:id="rId40"/>
    <p:sldId id="297" r:id="rId41"/>
    <p:sldId id="298" r:id="rId42"/>
    <p:sldId id="318" r:id="rId43"/>
    <p:sldId id="323" r:id="rId44"/>
    <p:sldId id="324" r:id="rId45"/>
    <p:sldId id="321" r:id="rId46"/>
    <p:sldId id="316" r:id="rId47"/>
    <p:sldId id="317" r:id="rId48"/>
    <p:sldId id="270" r:id="rId4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8D6E"/>
    <a:srgbClr val="6D3C15"/>
    <a:srgbClr val="4A3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91" autoAdjust="0"/>
    <p:restoredTop sz="93605" autoAdjust="0"/>
  </p:normalViewPr>
  <p:slideViewPr>
    <p:cSldViewPr>
      <p:cViewPr varScale="1">
        <p:scale>
          <a:sx n="73" d="100"/>
          <a:sy n="73" d="100"/>
        </p:scale>
        <p:origin x="39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68155-0574-4D11-8772-E54C44DCBD68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7B16-F02B-43F1-B93B-D64CE6E64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6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45408-050D-40DA-BD80-C4E95AAA681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26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7B16-F02B-43F1-B93B-D64CE6E6495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407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-9142859" y="-3771900"/>
            <a:ext cx="36571429" cy="17669129"/>
            <a:chOff x="-9000613" y="-5816330"/>
            <a:chExt cx="36571429" cy="23221239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00613" y="-5816330"/>
              <a:ext cx="36571429" cy="23221239"/>
            </a:xfrm>
            <a:prstGeom prst="rect">
              <a:avLst/>
            </a:prstGeom>
          </p:spPr>
        </p:pic>
        <p:pic>
          <p:nvPicPr>
            <p:cNvPr id="13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92171"/>
              <a:ext cx="18285714" cy="12538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371428" y="5658155"/>
            <a:ext cx="13542857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김소연</a:t>
            </a:r>
            <a:r>
              <a:rPr lang="en-US" altLang="ko-KR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3600" kern="0" spc="-1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신치윤</a:t>
            </a:r>
            <a:r>
              <a:rPr lang="en-US" altLang="ko-KR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유민상</a:t>
            </a:r>
            <a:endParaRPr lang="en-US" altLang="ko-KR" sz="3600" kern="0" spc="-1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sz="3600" kern="0" spc="-100" dirty="0">
              <a:solidFill>
                <a:srgbClr val="000000"/>
              </a:solidFill>
              <a:latin typeface="S-Core Dream 3 Light" pitchFamily="34" charset="0"/>
            </a:endParaRPr>
          </a:p>
          <a:p>
            <a:pPr algn="ctr"/>
            <a:r>
              <a:rPr lang="en-US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23484"/>
            <a:ext cx="7212698" cy="3238095"/>
          </a:xfrm>
          <a:prstGeom prst="rect">
            <a:avLst/>
          </a:prstGeom>
        </p:spPr>
      </p:pic>
      <p:grpSp>
        <p:nvGrpSpPr>
          <p:cNvPr id="1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5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81200" y="880032"/>
            <a:ext cx="13563600" cy="8158521"/>
            <a:chOff x="236544" y="666750"/>
            <a:chExt cx="16693853" cy="19564353"/>
          </a:xfrm>
        </p:grpSpPr>
        <p:grpSp>
          <p:nvGrpSpPr>
            <p:cNvPr id="10" name="그룹 9"/>
            <p:cNvGrpSpPr/>
            <p:nvPr/>
          </p:nvGrpSpPr>
          <p:grpSpPr>
            <a:xfrm>
              <a:off x="236546" y="7658100"/>
              <a:ext cx="16693851" cy="12573003"/>
              <a:chOff x="381689" y="2933700"/>
              <a:chExt cx="16693851" cy="12573003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/>
              <a:srcRect l="2127" t="18519" r="6591" b="8148"/>
              <a:stretch/>
            </p:blipFill>
            <p:spPr>
              <a:xfrm>
                <a:off x="381689" y="2933700"/>
                <a:ext cx="16693851" cy="75438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5"/>
              <a:srcRect l="2541" t="19260" r="6670" b="25926"/>
              <a:stretch/>
            </p:blipFill>
            <p:spPr>
              <a:xfrm>
                <a:off x="471924" y="9867902"/>
                <a:ext cx="16603616" cy="5638801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/>
            <a:srcRect l="2127" t="21111" r="6591" b="7222"/>
            <a:stretch/>
          </p:blipFill>
          <p:spPr>
            <a:xfrm>
              <a:off x="236544" y="666750"/>
              <a:ext cx="16693853" cy="7372351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094FCAAD-EED8-6BB5-67A0-2AEFB395D15C}"/>
              </a:ext>
            </a:extLst>
          </p:cNvPr>
          <p:cNvSpPr txBox="1">
            <a:spLocks/>
          </p:cNvSpPr>
          <p:nvPr/>
        </p:nvSpPr>
        <p:spPr>
          <a:xfrm>
            <a:off x="990600" y="191651"/>
            <a:ext cx="838676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Gantt Chart</a:t>
            </a:r>
            <a:r>
              <a:rPr lang="ko-KR" altLang="en-US" sz="3600" b="1" dirty="0" err="1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3600" b="1" dirty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이용한 일정 관리</a:t>
            </a:r>
          </a:p>
        </p:txBody>
      </p:sp>
      <p:pic>
        <p:nvPicPr>
          <p:cNvPr id="7" name="그래픽 6" descr="곰 발바닥 단색으로 채워진">
            <a:extLst>
              <a:ext uri="{FF2B5EF4-FFF2-40B4-BE49-F238E27FC236}">
                <a16:creationId xmlns:a16="http://schemas.microsoft.com/office/drawing/2014/main" id="{03B82C33-0678-288C-124D-93C505E768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603" y="227979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1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272183" y="2168127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비회원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2182" y="3806156"/>
            <a:ext cx="3608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검색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조회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게시판 보기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 err="1">
                <a:solidFill>
                  <a:srgbClr val="464646"/>
                </a:solidFill>
                <a:ea typeface="한컴 윤고딕 230" panose="02020603020101020101" pitchFamily="18" charset="-127"/>
              </a:rPr>
              <a:t>메인페이지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 메뉴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/>
            </a:r>
            <a:b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</a:b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5294530" y="2445842"/>
            <a:ext cx="1945935" cy="690833"/>
          </a:xfrm>
          <a:prstGeom prst="rightArrow">
            <a:avLst/>
          </a:prstGeom>
          <a:solidFill>
            <a:srgbClr val="CDC1B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직사각형 1"/>
          <p:cNvSpPr/>
          <p:nvPr/>
        </p:nvSpPr>
        <p:spPr>
          <a:xfrm>
            <a:off x="2162184" y="1370927"/>
            <a:ext cx="243528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625" indent="-428625">
              <a:buFont typeface="Wingdings" panose="05000000000000000000" pitchFamily="2" charset="2"/>
              <a:buChar char="§"/>
            </a:pPr>
            <a:r>
              <a:rPr lang="ko-KR" altLang="en-US" sz="27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이용자 권한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18666" y="6230737"/>
            <a:ext cx="97877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용어정리</a:t>
            </a: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비회원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회원가입 절차를 거치지 않고 사이트를 이용하는 자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권한으로 상품 관리 및 게시판 관리하는 자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사이트 내에서 회원가입 절차를 거쳐 가입한 이용자로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기능을 제외하고는 사이트 기능을 자유롭게 이용 가능하다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935192" y="2168127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회원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35192" y="3810633"/>
            <a:ext cx="3024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장바구니 이용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주문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en-US" altLang="ko-KR" sz="2400" b="1" dirty="0">
                <a:solidFill>
                  <a:srgbClr val="464646"/>
                </a:solidFill>
              </a:rPr>
              <a:t>QNA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질문 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1:1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문의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리뷰 작성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272183" y="5746587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관리자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72183" y="7431065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관리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게시판 관리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매출 관리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7D35C0E-415E-5813-3291-CAD6CE7CA527}"/>
              </a:ext>
            </a:extLst>
          </p:cNvPr>
          <p:cNvSpPr txBox="1">
            <a:spLocks/>
          </p:cNvSpPr>
          <p:nvPr/>
        </p:nvSpPr>
        <p:spPr>
          <a:xfrm>
            <a:off x="1277690" y="496769"/>
            <a:ext cx="44066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</a:rPr>
              <a:t>6.  </a:t>
            </a:r>
            <a:r>
              <a:rPr lang="ko-KR" altLang="en-US" sz="3600" b="1" dirty="0">
                <a:solidFill>
                  <a:srgbClr val="BE8D6E"/>
                </a:solidFill>
              </a:rPr>
              <a:t>작업분할구조도</a:t>
            </a:r>
          </a:p>
        </p:txBody>
      </p:sp>
      <p:pic>
        <p:nvPicPr>
          <p:cNvPr id="5" name="그래픽 4" descr="곰 발바닥 단색으로 채워진">
            <a:extLst>
              <a:ext uri="{FF2B5EF4-FFF2-40B4-BE49-F238E27FC236}">
                <a16:creationId xmlns:a16="http://schemas.microsoft.com/office/drawing/2014/main" id="{5E471643-DA44-495A-9A85-EDB34F6E63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그림 3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cxnSp>
        <p:nvCxnSpPr>
          <p:cNvPr id="347" name="직선 연결선 346"/>
          <p:cNvCxnSpPr>
            <a:endCxn id="180" idx="6"/>
          </p:cNvCxnSpPr>
          <p:nvPr/>
        </p:nvCxnSpPr>
        <p:spPr>
          <a:xfrm flipH="1" flipV="1">
            <a:off x="7484440" y="3717118"/>
            <a:ext cx="9642178" cy="838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/>
          <p:cNvCxnSpPr>
            <a:endCxn id="249" idx="7"/>
          </p:cNvCxnSpPr>
          <p:nvPr/>
        </p:nvCxnSpPr>
        <p:spPr>
          <a:xfrm flipH="1">
            <a:off x="8792260" y="4561847"/>
            <a:ext cx="8334359" cy="5152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 flipH="1">
            <a:off x="15265416" y="4556018"/>
            <a:ext cx="1866753" cy="26973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/>
          <p:cNvCxnSpPr/>
          <p:nvPr/>
        </p:nvCxnSpPr>
        <p:spPr>
          <a:xfrm>
            <a:off x="2357349" y="6888741"/>
            <a:ext cx="5370077" cy="3149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>
            <a:endCxn id="270" idx="2"/>
          </p:cNvCxnSpPr>
          <p:nvPr/>
        </p:nvCxnSpPr>
        <p:spPr>
          <a:xfrm flipV="1">
            <a:off x="2338393" y="5295900"/>
            <a:ext cx="8114447" cy="16158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>
            <a:endCxn id="249" idx="2"/>
          </p:cNvCxnSpPr>
          <p:nvPr/>
        </p:nvCxnSpPr>
        <p:spPr>
          <a:xfrm flipV="1">
            <a:off x="2365371" y="5260763"/>
            <a:ext cx="5497424" cy="1627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연결선 363"/>
          <p:cNvCxnSpPr/>
          <p:nvPr/>
        </p:nvCxnSpPr>
        <p:spPr>
          <a:xfrm flipV="1">
            <a:off x="2365371" y="3737364"/>
            <a:ext cx="8226429" cy="3151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 flipV="1">
            <a:off x="2338393" y="3831996"/>
            <a:ext cx="7262203" cy="30641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/>
          <p:cNvCxnSpPr>
            <a:endCxn id="181" idx="2"/>
          </p:cNvCxnSpPr>
          <p:nvPr/>
        </p:nvCxnSpPr>
        <p:spPr>
          <a:xfrm>
            <a:off x="2527777" y="1840586"/>
            <a:ext cx="5100205" cy="15272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>
            <a:endCxn id="182" idx="2"/>
          </p:cNvCxnSpPr>
          <p:nvPr/>
        </p:nvCxnSpPr>
        <p:spPr>
          <a:xfrm>
            <a:off x="2527777" y="1840586"/>
            <a:ext cx="5098418" cy="21621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/>
          <p:cNvCxnSpPr/>
          <p:nvPr/>
        </p:nvCxnSpPr>
        <p:spPr>
          <a:xfrm>
            <a:off x="2532322" y="1847237"/>
            <a:ext cx="3875030" cy="18901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/>
          <p:cNvCxnSpPr>
            <a:endCxn id="274" idx="2"/>
          </p:cNvCxnSpPr>
          <p:nvPr/>
        </p:nvCxnSpPr>
        <p:spPr>
          <a:xfrm flipV="1">
            <a:off x="2359634" y="4715940"/>
            <a:ext cx="1159078" cy="21730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직선 연결선 994"/>
          <p:cNvCxnSpPr/>
          <p:nvPr/>
        </p:nvCxnSpPr>
        <p:spPr>
          <a:xfrm flipV="1">
            <a:off x="2527777" y="1390276"/>
            <a:ext cx="829560" cy="4503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연결선 302"/>
          <p:cNvCxnSpPr>
            <a:endCxn id="233" idx="2"/>
          </p:cNvCxnSpPr>
          <p:nvPr/>
        </p:nvCxnSpPr>
        <p:spPr>
          <a:xfrm>
            <a:off x="2527777" y="1840586"/>
            <a:ext cx="1473616" cy="276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>
            <a:endCxn id="208" idx="2"/>
          </p:cNvCxnSpPr>
          <p:nvPr/>
        </p:nvCxnSpPr>
        <p:spPr>
          <a:xfrm>
            <a:off x="2527777" y="1838358"/>
            <a:ext cx="1702804" cy="8885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직선 연결선 1013"/>
          <p:cNvCxnSpPr>
            <a:endCxn id="233" idx="2"/>
          </p:cNvCxnSpPr>
          <p:nvPr/>
        </p:nvCxnSpPr>
        <p:spPr>
          <a:xfrm flipV="1">
            <a:off x="2346993" y="2117053"/>
            <a:ext cx="1654400" cy="48019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/>
          <p:cNvCxnSpPr>
            <a:endCxn id="208" idx="2"/>
          </p:cNvCxnSpPr>
          <p:nvPr/>
        </p:nvCxnSpPr>
        <p:spPr>
          <a:xfrm flipV="1">
            <a:off x="2349950" y="2726949"/>
            <a:ext cx="1880631" cy="41992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/>
          <p:cNvCxnSpPr>
            <a:endCxn id="192" idx="2"/>
          </p:cNvCxnSpPr>
          <p:nvPr/>
        </p:nvCxnSpPr>
        <p:spPr>
          <a:xfrm flipV="1">
            <a:off x="2349950" y="3683275"/>
            <a:ext cx="1185421" cy="3228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2792699" y="894135"/>
            <a:ext cx="13993167" cy="7906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533294" y="4252036"/>
            <a:ext cx="566975" cy="907224"/>
            <a:chOff x="971600" y="2362099"/>
            <a:chExt cx="324000" cy="691249"/>
          </a:xfrm>
        </p:grpSpPr>
        <p:grpSp>
          <p:nvGrpSpPr>
            <p:cNvPr id="140" name="그룹 13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42" name="타원 14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43" name="직선 연결선 14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>
                <a:stCxn id="14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/>
            <p:cNvSpPr txBox="1"/>
            <p:nvPr/>
          </p:nvSpPr>
          <p:spPr>
            <a:xfrm>
              <a:off x="1005100" y="2818841"/>
              <a:ext cx="286905" cy="234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user</a:t>
              </a:r>
              <a:endParaRPr lang="ko-KR" altLang="en-US" sz="1400" dirty="0"/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1425169" y="1547884"/>
            <a:ext cx="1090363" cy="914465"/>
            <a:chOff x="791022" y="2362099"/>
            <a:chExt cx="691062" cy="772773"/>
          </a:xfrm>
        </p:grpSpPr>
        <p:grpSp>
          <p:nvGrpSpPr>
            <p:cNvPr id="148" name="그룹 147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50" name="타원 149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51" name="직선 연결선 150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>
                <a:stCxn id="150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/>
            <p:cNvSpPr txBox="1"/>
            <p:nvPr/>
          </p:nvSpPr>
          <p:spPr>
            <a:xfrm>
              <a:off x="791022" y="2874784"/>
              <a:ext cx="691062" cy="260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nonmember</a:t>
              </a:r>
              <a:endParaRPr lang="ko-KR" altLang="en-US" sz="1400" dirty="0"/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1562880" y="6651927"/>
            <a:ext cx="806632" cy="963037"/>
            <a:chOff x="878355" y="2362099"/>
            <a:chExt cx="510491" cy="812634"/>
          </a:xfrm>
        </p:grpSpPr>
        <p:grpSp>
          <p:nvGrpSpPr>
            <p:cNvPr id="156" name="그룹 155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58" name="타원 157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59" name="직선 연결선 158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/>
              <p:cNvCxnSpPr>
                <a:stCxn id="158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TextBox 156"/>
            <p:cNvSpPr txBox="1"/>
            <p:nvPr/>
          </p:nvSpPr>
          <p:spPr>
            <a:xfrm>
              <a:off x="878355" y="2915023"/>
              <a:ext cx="510491" cy="259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member</a:t>
              </a:r>
              <a:endParaRPr lang="ko-KR" altLang="en-US" sz="1400" dirty="0"/>
            </a:p>
          </p:txBody>
        </p:sp>
      </p:grpSp>
      <p:cxnSp>
        <p:nvCxnSpPr>
          <p:cNvPr id="4" name="직선 화살표 연결선 3"/>
          <p:cNvCxnSpPr/>
          <p:nvPr/>
        </p:nvCxnSpPr>
        <p:spPr>
          <a:xfrm flipH="1" flipV="1">
            <a:off x="766085" y="5167596"/>
            <a:ext cx="813952" cy="1499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/>
          <p:nvPr/>
        </p:nvCxnSpPr>
        <p:spPr>
          <a:xfrm flipH="1">
            <a:off x="766085" y="2432096"/>
            <a:ext cx="722802" cy="1612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그룹 168"/>
          <p:cNvGrpSpPr/>
          <p:nvPr/>
        </p:nvGrpSpPr>
        <p:grpSpPr>
          <a:xfrm>
            <a:off x="17225770" y="4063093"/>
            <a:ext cx="644727" cy="1149724"/>
            <a:chOff x="958501" y="2362099"/>
            <a:chExt cx="342153" cy="813537"/>
          </a:xfrm>
        </p:grpSpPr>
        <p:grpSp>
          <p:nvGrpSpPr>
            <p:cNvPr id="170" name="그룹 16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72" name="타원 17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73" name="직선 연결선 17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/>
              <p:cNvCxnSpPr>
                <a:stCxn id="17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1" name="TextBox 170"/>
            <p:cNvSpPr txBox="1"/>
            <p:nvPr/>
          </p:nvSpPr>
          <p:spPr>
            <a:xfrm>
              <a:off x="958501" y="2957855"/>
              <a:ext cx="342153" cy="217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admin</a:t>
              </a:r>
            </a:p>
          </p:txBody>
        </p:sp>
      </p:grpSp>
      <p:sp>
        <p:nvSpPr>
          <p:cNvPr id="20" name="타원 19"/>
          <p:cNvSpPr/>
          <p:nvPr/>
        </p:nvSpPr>
        <p:spPr>
          <a:xfrm>
            <a:off x="3357337" y="1183254"/>
            <a:ext cx="1218312" cy="414043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회원가입</a:t>
            </a:r>
          </a:p>
        </p:txBody>
      </p:sp>
      <p:sp>
        <p:nvSpPr>
          <p:cNvPr id="180" name="타원 179"/>
          <p:cNvSpPr/>
          <p:nvPr/>
        </p:nvSpPr>
        <p:spPr>
          <a:xfrm>
            <a:off x="6395504" y="3511639"/>
            <a:ext cx="1088936" cy="41095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로그인</a:t>
            </a:r>
          </a:p>
        </p:txBody>
      </p:sp>
      <p:sp>
        <p:nvSpPr>
          <p:cNvPr id="181" name="타원 180"/>
          <p:cNvSpPr/>
          <p:nvPr/>
        </p:nvSpPr>
        <p:spPr>
          <a:xfrm>
            <a:off x="7627982" y="3147288"/>
            <a:ext cx="1149019" cy="441166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비밀번호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찾기</a:t>
            </a:r>
          </a:p>
        </p:txBody>
      </p:sp>
      <p:sp>
        <p:nvSpPr>
          <p:cNvPr id="182" name="타원 181"/>
          <p:cNvSpPr/>
          <p:nvPr/>
        </p:nvSpPr>
        <p:spPr>
          <a:xfrm>
            <a:off x="7626195" y="3773657"/>
            <a:ext cx="1092106" cy="4581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아이디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찾기</a:t>
            </a:r>
          </a:p>
        </p:txBody>
      </p:sp>
      <p:sp>
        <p:nvSpPr>
          <p:cNvPr id="183" name="타원 182"/>
          <p:cNvSpPr/>
          <p:nvPr/>
        </p:nvSpPr>
        <p:spPr>
          <a:xfrm>
            <a:off x="8948847" y="3501509"/>
            <a:ext cx="1197227" cy="43744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정보수정</a:t>
            </a:r>
          </a:p>
        </p:txBody>
      </p:sp>
      <p:sp>
        <p:nvSpPr>
          <p:cNvPr id="184" name="타원 183"/>
          <p:cNvSpPr/>
          <p:nvPr/>
        </p:nvSpPr>
        <p:spPr>
          <a:xfrm>
            <a:off x="10414556" y="3489586"/>
            <a:ext cx="1142693" cy="46129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회원탈퇴</a:t>
            </a:r>
          </a:p>
        </p:txBody>
      </p:sp>
      <p:sp>
        <p:nvSpPr>
          <p:cNvPr id="185" name="타원 184"/>
          <p:cNvSpPr/>
          <p:nvPr/>
        </p:nvSpPr>
        <p:spPr>
          <a:xfrm>
            <a:off x="7616219" y="6947480"/>
            <a:ext cx="1455724" cy="43086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리뷰게시판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7364260" y="7875367"/>
            <a:ext cx="1940796" cy="588609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댓글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답변도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)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86509" y="751360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2" name="타원 191"/>
          <p:cNvSpPr/>
          <p:nvPr/>
        </p:nvSpPr>
        <p:spPr>
          <a:xfrm>
            <a:off x="3535371" y="3469523"/>
            <a:ext cx="1094181" cy="42750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상품주문</a:t>
            </a:r>
          </a:p>
        </p:txBody>
      </p:sp>
      <p:sp>
        <p:nvSpPr>
          <p:cNvPr id="193" name="타원 192"/>
          <p:cNvSpPr/>
          <p:nvPr/>
        </p:nvSpPr>
        <p:spPr>
          <a:xfrm>
            <a:off x="3498100" y="6231061"/>
            <a:ext cx="1417785" cy="462230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주문내역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3597392" y="5757081"/>
            <a:ext cx="1219200" cy="38617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등급보기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10491501" y="1252742"/>
            <a:ext cx="1122384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FAQ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3513636" y="7318524"/>
            <a:ext cx="1386713" cy="484120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</a:t>
            </a:r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리뷰내역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7" name="타원 196"/>
          <p:cNvSpPr/>
          <p:nvPr/>
        </p:nvSpPr>
        <p:spPr>
          <a:xfrm>
            <a:off x="3502079" y="6781100"/>
            <a:ext cx="1409826" cy="48978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</a:t>
            </a:r>
            <a:r>
              <a:rPr lang="en-US" altLang="ko-KR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qna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내역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8" name="타원 207"/>
          <p:cNvSpPr/>
          <p:nvPr/>
        </p:nvSpPr>
        <p:spPr>
          <a:xfrm>
            <a:off x="4230581" y="2472685"/>
            <a:ext cx="821490" cy="50852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상품검색</a:t>
            </a:r>
          </a:p>
        </p:txBody>
      </p:sp>
      <p:sp>
        <p:nvSpPr>
          <p:cNvPr id="220" name="타원 219"/>
          <p:cNvSpPr/>
          <p:nvPr/>
        </p:nvSpPr>
        <p:spPr>
          <a:xfrm>
            <a:off x="7918758" y="1874770"/>
            <a:ext cx="1153185" cy="39930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리뷰보기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5309268" y="2085469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4" name="타원 223"/>
          <p:cNvSpPr/>
          <p:nvPr/>
        </p:nvSpPr>
        <p:spPr>
          <a:xfrm>
            <a:off x="6014295" y="1840056"/>
            <a:ext cx="1153979" cy="50852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상품상세조회</a:t>
            </a:r>
          </a:p>
        </p:txBody>
      </p:sp>
      <p:sp>
        <p:nvSpPr>
          <p:cNvPr id="231" name="TextBox 230"/>
          <p:cNvSpPr txBox="1"/>
          <p:nvPr/>
        </p:nvSpPr>
        <p:spPr>
          <a:xfrm rot="20253316">
            <a:off x="5392381" y="2414905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3513636" y="7848991"/>
            <a:ext cx="1386713" cy="484120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적립금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쿠폰정보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3" name="타원 232"/>
          <p:cNvSpPr/>
          <p:nvPr/>
        </p:nvSpPr>
        <p:spPr>
          <a:xfrm>
            <a:off x="4001393" y="1862789"/>
            <a:ext cx="1151321" cy="50852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상품목록조회</a:t>
            </a:r>
          </a:p>
        </p:txBody>
      </p:sp>
      <p:sp>
        <p:nvSpPr>
          <p:cNvPr id="241" name="타원 240"/>
          <p:cNvSpPr/>
          <p:nvPr/>
        </p:nvSpPr>
        <p:spPr>
          <a:xfrm>
            <a:off x="13727976" y="3713277"/>
            <a:ext cx="1122384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상품등록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7155147" y="2065570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49" name="타원 248"/>
          <p:cNvSpPr/>
          <p:nvPr/>
        </p:nvSpPr>
        <p:spPr>
          <a:xfrm>
            <a:off x="7862795" y="5001029"/>
            <a:ext cx="1088936" cy="51946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QnA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게시판</a:t>
            </a:r>
          </a:p>
        </p:txBody>
      </p:sp>
      <p:sp>
        <p:nvSpPr>
          <p:cNvPr id="250" name="타원 249"/>
          <p:cNvSpPr/>
          <p:nvPr/>
        </p:nvSpPr>
        <p:spPr>
          <a:xfrm>
            <a:off x="7391400" y="6022033"/>
            <a:ext cx="2046394" cy="584522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검색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663059" y="561356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3" name="타원 252"/>
          <p:cNvSpPr/>
          <p:nvPr/>
        </p:nvSpPr>
        <p:spPr>
          <a:xfrm>
            <a:off x="14042717" y="1184186"/>
            <a:ext cx="1122384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공지사항</a:t>
            </a:r>
          </a:p>
        </p:txBody>
      </p:sp>
      <p:grpSp>
        <p:nvGrpSpPr>
          <p:cNvPr id="993" name="그룹 992"/>
          <p:cNvGrpSpPr/>
          <p:nvPr/>
        </p:nvGrpSpPr>
        <p:grpSpPr>
          <a:xfrm>
            <a:off x="13234996" y="5273610"/>
            <a:ext cx="2391699" cy="1144817"/>
            <a:chOff x="13524026" y="4990225"/>
            <a:chExt cx="2391699" cy="1144817"/>
          </a:xfrm>
          <a:solidFill>
            <a:srgbClr val="6D3C15"/>
          </a:solidFill>
        </p:grpSpPr>
        <p:sp>
          <p:nvSpPr>
            <p:cNvPr id="242" name="타원 241"/>
            <p:cNvSpPr/>
            <p:nvPr/>
          </p:nvSpPr>
          <p:spPr>
            <a:xfrm>
              <a:off x="13524026" y="5715001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상품수정</a:t>
              </a:r>
              <a:endPara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43" name="타원 242"/>
            <p:cNvSpPr/>
            <p:nvPr/>
          </p:nvSpPr>
          <p:spPr>
            <a:xfrm>
              <a:off x="14793341" y="5710907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상품삭제</a:t>
              </a:r>
              <a:endPara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62" name="타원 261"/>
            <p:cNvSpPr/>
            <p:nvPr/>
          </p:nvSpPr>
          <p:spPr>
            <a:xfrm>
              <a:off x="14017006" y="4990225"/>
              <a:ext cx="1122384" cy="424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상품조회</a:t>
              </a:r>
              <a:endParaRPr lang="en-US" altLang="ko-KR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14280935" y="5462861"/>
              <a:ext cx="80983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extend</a:t>
              </a:r>
              <a:endParaRPr lang="ko-KR" altLang="en-US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</p:grpSp>
      <p:sp>
        <p:nvSpPr>
          <p:cNvPr id="270" name="타원 269"/>
          <p:cNvSpPr/>
          <p:nvPr/>
        </p:nvSpPr>
        <p:spPr>
          <a:xfrm>
            <a:off x="10452840" y="5085879"/>
            <a:ext cx="1282932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대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문의</a:t>
            </a:r>
          </a:p>
        </p:txBody>
      </p:sp>
      <p:sp>
        <p:nvSpPr>
          <p:cNvPr id="272" name="타원 271"/>
          <p:cNvSpPr/>
          <p:nvPr/>
        </p:nvSpPr>
        <p:spPr>
          <a:xfrm>
            <a:off x="10207828" y="6022033"/>
            <a:ext cx="1940796" cy="588609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</a:t>
            </a:r>
          </a:p>
        </p:txBody>
      </p:sp>
      <p:sp>
        <p:nvSpPr>
          <p:cNvPr id="274" name="타원 273"/>
          <p:cNvSpPr/>
          <p:nvPr/>
        </p:nvSpPr>
        <p:spPr>
          <a:xfrm>
            <a:off x="3518712" y="4510818"/>
            <a:ext cx="1142724" cy="41024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장바구니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5" name="타원 284"/>
          <p:cNvSpPr/>
          <p:nvPr/>
        </p:nvSpPr>
        <p:spPr>
          <a:xfrm>
            <a:off x="5280899" y="4543884"/>
            <a:ext cx="1831803" cy="41024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장바구니 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4575649" y="4478110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grpSp>
        <p:nvGrpSpPr>
          <p:cNvPr id="991" name="그룹 990"/>
          <p:cNvGrpSpPr/>
          <p:nvPr/>
        </p:nvGrpSpPr>
        <p:grpSpPr>
          <a:xfrm>
            <a:off x="13610251" y="7043383"/>
            <a:ext cx="2696549" cy="1140633"/>
            <a:chOff x="13572488" y="2618696"/>
            <a:chExt cx="2696549" cy="1140633"/>
          </a:xfrm>
          <a:solidFill>
            <a:srgbClr val="6D3C15"/>
          </a:solidFill>
        </p:grpSpPr>
        <p:sp>
          <p:nvSpPr>
            <p:cNvPr id="294" name="TextBox 293"/>
            <p:cNvSpPr txBox="1"/>
            <p:nvPr/>
          </p:nvSpPr>
          <p:spPr>
            <a:xfrm>
              <a:off x="14466249" y="3092634"/>
              <a:ext cx="80983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extend</a:t>
              </a:r>
              <a:endParaRPr lang="ko-KR" altLang="en-US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39" name="타원 238"/>
            <p:cNvSpPr/>
            <p:nvPr/>
          </p:nvSpPr>
          <p:spPr>
            <a:xfrm>
              <a:off x="13572488" y="3339288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일별</a:t>
              </a:r>
            </a:p>
          </p:txBody>
        </p:sp>
        <p:sp>
          <p:nvSpPr>
            <p:cNvPr id="290" name="타원 289"/>
            <p:cNvSpPr/>
            <p:nvPr/>
          </p:nvSpPr>
          <p:spPr>
            <a:xfrm>
              <a:off x="14204044" y="2618696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매출통계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14842284" y="3321918"/>
              <a:ext cx="1426753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카테고리별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</p:grpSp>
      <p:sp>
        <p:nvSpPr>
          <p:cNvPr id="296" name="TextBox 295"/>
          <p:cNvSpPr txBox="1"/>
          <p:nvPr/>
        </p:nvSpPr>
        <p:spPr>
          <a:xfrm>
            <a:off x="11476679" y="5610088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328" name="직선 연결선 327"/>
          <p:cNvCxnSpPr>
            <a:endCxn id="194" idx="2"/>
          </p:cNvCxnSpPr>
          <p:nvPr/>
        </p:nvCxnSpPr>
        <p:spPr>
          <a:xfrm flipV="1">
            <a:off x="2357349" y="5950167"/>
            <a:ext cx="1240043" cy="93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/>
          <p:cNvCxnSpPr>
            <a:endCxn id="193" idx="2"/>
          </p:cNvCxnSpPr>
          <p:nvPr/>
        </p:nvCxnSpPr>
        <p:spPr>
          <a:xfrm flipV="1">
            <a:off x="2338393" y="6462176"/>
            <a:ext cx="1159707" cy="442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/>
          <p:cNvCxnSpPr>
            <a:endCxn id="197" idx="2"/>
          </p:cNvCxnSpPr>
          <p:nvPr/>
        </p:nvCxnSpPr>
        <p:spPr>
          <a:xfrm>
            <a:off x="2349950" y="6896151"/>
            <a:ext cx="1152129" cy="1298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연결선 336"/>
          <p:cNvCxnSpPr>
            <a:endCxn id="196" idx="2"/>
          </p:cNvCxnSpPr>
          <p:nvPr/>
        </p:nvCxnSpPr>
        <p:spPr>
          <a:xfrm>
            <a:off x="2338393" y="6896151"/>
            <a:ext cx="1175243" cy="6644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직선 연결선 339"/>
          <p:cNvCxnSpPr>
            <a:endCxn id="232" idx="2"/>
          </p:cNvCxnSpPr>
          <p:nvPr/>
        </p:nvCxnSpPr>
        <p:spPr>
          <a:xfrm>
            <a:off x="2349950" y="6904928"/>
            <a:ext cx="1163686" cy="11861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/>
          <p:cNvCxnSpPr>
            <a:endCxn id="262" idx="6"/>
          </p:cNvCxnSpPr>
          <p:nvPr/>
        </p:nvCxnSpPr>
        <p:spPr>
          <a:xfrm flipH="1">
            <a:off x="14850360" y="4556018"/>
            <a:ext cx="2281809" cy="9297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/>
          <p:cNvCxnSpPr>
            <a:endCxn id="241" idx="6"/>
          </p:cNvCxnSpPr>
          <p:nvPr/>
        </p:nvCxnSpPr>
        <p:spPr>
          <a:xfrm flipH="1" flipV="1">
            <a:off x="14850360" y="3923298"/>
            <a:ext cx="2276258" cy="629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/>
          <p:cNvCxnSpPr>
            <a:endCxn id="253" idx="6"/>
          </p:cNvCxnSpPr>
          <p:nvPr/>
        </p:nvCxnSpPr>
        <p:spPr>
          <a:xfrm flipH="1" flipV="1">
            <a:off x="15165101" y="1394207"/>
            <a:ext cx="1970776" cy="31585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/>
          <p:cNvCxnSpPr>
            <a:endCxn id="270" idx="6"/>
          </p:cNvCxnSpPr>
          <p:nvPr/>
        </p:nvCxnSpPr>
        <p:spPr>
          <a:xfrm flipH="1">
            <a:off x="11735772" y="4569257"/>
            <a:ext cx="5390846" cy="726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연결선 337"/>
          <p:cNvCxnSpPr/>
          <p:nvPr/>
        </p:nvCxnSpPr>
        <p:spPr>
          <a:xfrm flipH="1" flipV="1">
            <a:off x="11601014" y="1470323"/>
            <a:ext cx="5499557" cy="30712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grpSp>
        <p:nvGrpSpPr>
          <p:cNvPr id="436" name="그룹 1007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437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cxnSp>
        <p:nvCxnSpPr>
          <p:cNvPr id="133" name="직선 화살표 연결선 132"/>
          <p:cNvCxnSpPr>
            <a:stCxn id="208" idx="6"/>
          </p:cNvCxnSpPr>
          <p:nvPr/>
        </p:nvCxnSpPr>
        <p:spPr>
          <a:xfrm flipV="1">
            <a:off x="5052071" y="2287614"/>
            <a:ext cx="984469" cy="43933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>
            <a:off x="5410200" y="2056849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/>
          <p:nvPr/>
        </p:nvCxnSpPr>
        <p:spPr>
          <a:xfrm>
            <a:off x="7239000" y="2056849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/>
          <p:nvPr/>
        </p:nvCxnSpPr>
        <p:spPr>
          <a:xfrm>
            <a:off x="4697681" y="4785887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/>
          <p:nvPr/>
        </p:nvCxnSpPr>
        <p:spPr>
          <a:xfrm>
            <a:off x="11135927" y="5530922"/>
            <a:ext cx="12464" cy="35913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/>
          <p:nvPr/>
        </p:nvCxnSpPr>
        <p:spPr>
          <a:xfrm>
            <a:off x="8418758" y="5530922"/>
            <a:ext cx="10461" cy="30142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/>
          <p:nvPr/>
        </p:nvCxnSpPr>
        <p:spPr>
          <a:xfrm>
            <a:off x="8305800" y="7451370"/>
            <a:ext cx="10246" cy="29523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/>
          <p:nvPr/>
        </p:nvCxnSpPr>
        <p:spPr>
          <a:xfrm flipH="1">
            <a:off x="13808841" y="5690118"/>
            <a:ext cx="202102" cy="245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/>
          <p:nvPr/>
        </p:nvCxnSpPr>
        <p:spPr>
          <a:xfrm flipH="1">
            <a:off x="14241807" y="7420329"/>
            <a:ext cx="202102" cy="245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/>
          <p:nvPr/>
        </p:nvCxnSpPr>
        <p:spPr>
          <a:xfrm>
            <a:off x="14748047" y="5697835"/>
            <a:ext cx="206283" cy="23508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/>
          <p:nvPr/>
        </p:nvCxnSpPr>
        <p:spPr>
          <a:xfrm>
            <a:off x="15321152" y="7424135"/>
            <a:ext cx="206283" cy="23508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/>
          <p:cNvSpPr/>
          <p:nvPr/>
        </p:nvSpPr>
        <p:spPr>
          <a:xfrm>
            <a:off x="13660108" y="2197449"/>
            <a:ext cx="1940796" cy="588609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검색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댓글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14928959" y="1785504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190" name="직선 화살표 연결선 189"/>
          <p:cNvCxnSpPr/>
          <p:nvPr/>
        </p:nvCxnSpPr>
        <p:spPr>
          <a:xfrm>
            <a:off x="14603909" y="1689364"/>
            <a:ext cx="10569" cy="45697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타원 199"/>
          <p:cNvSpPr/>
          <p:nvPr/>
        </p:nvSpPr>
        <p:spPr>
          <a:xfrm>
            <a:off x="10235543" y="2255705"/>
            <a:ext cx="1879002" cy="584522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11355495" y="1847237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02" name="직선 화살표 연결선 201"/>
          <p:cNvCxnSpPr/>
          <p:nvPr/>
        </p:nvCxnSpPr>
        <p:spPr>
          <a:xfrm flipH="1">
            <a:off x="11148391" y="1669727"/>
            <a:ext cx="2367" cy="52445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타원 202"/>
          <p:cNvSpPr/>
          <p:nvPr/>
        </p:nvSpPr>
        <p:spPr>
          <a:xfrm>
            <a:off x="5715939" y="6376632"/>
            <a:ext cx="1244523" cy="51946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문의상품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선택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04" name="직선 화살표 연결선 203"/>
          <p:cNvCxnSpPr/>
          <p:nvPr/>
        </p:nvCxnSpPr>
        <p:spPr>
          <a:xfrm flipV="1">
            <a:off x="6972977" y="6393708"/>
            <a:ext cx="356489" cy="16074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6595500" y="6128734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include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D50934-0DA1-7CD2-9A3D-89893503441A}"/>
              </a:ext>
            </a:extLst>
          </p:cNvPr>
          <p:cNvSpPr txBox="1">
            <a:spLocks/>
          </p:cNvSpPr>
          <p:nvPr/>
        </p:nvSpPr>
        <p:spPr>
          <a:xfrm>
            <a:off x="492243" y="180067"/>
            <a:ext cx="10902714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rgbClr val="BE8D6E"/>
                </a:solidFill>
              </a:rPr>
              <a:t>7. </a:t>
            </a:r>
            <a:r>
              <a:rPr lang="ko-KR" altLang="en-US" sz="3200" b="1" dirty="0" err="1">
                <a:solidFill>
                  <a:srgbClr val="BE8D6E"/>
                </a:solidFill>
              </a:rPr>
              <a:t>유스케이스</a:t>
            </a:r>
            <a:r>
              <a:rPr lang="ko-KR" altLang="en-US" sz="3200" b="1" dirty="0">
                <a:solidFill>
                  <a:srgbClr val="BE8D6E"/>
                </a:solidFill>
              </a:rPr>
              <a:t> 다이어그램 </a:t>
            </a:r>
            <a:r>
              <a:rPr lang="en-US" altLang="ko-KR" sz="3200" b="1" dirty="0">
                <a:solidFill>
                  <a:srgbClr val="BE8D6E"/>
                </a:solidFill>
              </a:rPr>
              <a:t>(</a:t>
            </a:r>
            <a:r>
              <a:rPr lang="en-US" altLang="ko-KR" sz="3200" b="1" dirty="0" err="1">
                <a:solidFill>
                  <a:srgbClr val="BE8D6E"/>
                </a:solidFill>
              </a:rPr>
              <a:t>usecase</a:t>
            </a:r>
            <a:r>
              <a:rPr lang="en-US" altLang="ko-KR" sz="3200" b="1" dirty="0">
                <a:solidFill>
                  <a:srgbClr val="BE8D6E"/>
                </a:solidFill>
              </a:rPr>
              <a:t> diagram)</a:t>
            </a:r>
            <a:endParaRPr lang="ko-KR" altLang="en-US" sz="3200" b="1" dirty="0">
              <a:solidFill>
                <a:srgbClr val="BE8D6E"/>
              </a:solidFill>
            </a:endParaRPr>
          </a:p>
        </p:txBody>
      </p:sp>
      <p:pic>
        <p:nvPicPr>
          <p:cNvPr id="3" name="그래픽 2" descr="곰 발바닥 단색으로 채워진">
            <a:extLst>
              <a:ext uri="{FF2B5EF4-FFF2-40B4-BE49-F238E27FC236}">
                <a16:creationId xmlns:a16="http://schemas.microsoft.com/office/drawing/2014/main" id="{1A2C8C80-2CE6-1743-44CF-B51BBCBB82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900" y="124374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19812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7338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4864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162800" y="1866900"/>
            <a:ext cx="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42" idx="2"/>
          </p:cNvCxnSpPr>
          <p:nvPr/>
        </p:nvCxnSpPr>
        <p:spPr>
          <a:xfrm>
            <a:off x="8908992" y="1866900"/>
            <a:ext cx="6408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43" idx="2"/>
          </p:cNvCxnSpPr>
          <p:nvPr/>
        </p:nvCxnSpPr>
        <p:spPr>
          <a:xfrm>
            <a:off x="10648776" y="1866900"/>
            <a:ext cx="19224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44" idx="2"/>
          </p:cNvCxnSpPr>
          <p:nvPr/>
        </p:nvCxnSpPr>
        <p:spPr>
          <a:xfrm>
            <a:off x="12388560" y="1866900"/>
            <a:ext cx="3204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45" idx="2"/>
          </p:cNvCxnSpPr>
          <p:nvPr/>
        </p:nvCxnSpPr>
        <p:spPr>
          <a:xfrm>
            <a:off x="14128345" y="1866900"/>
            <a:ext cx="44855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5849600" y="1866900"/>
            <a:ext cx="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219200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방문이용자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95898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가입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698768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로그인</a:t>
            </a:r>
            <a:r>
              <a:rPr lang="en-US" altLang="ko-KR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/</a:t>
            </a:r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아웃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6438552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 목록 및</a:t>
            </a:r>
            <a:endParaRPr lang="en-US" altLang="ko-KR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 상세</a:t>
            </a:r>
            <a:endParaRPr lang="en-US" altLang="ko-KR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178336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상품검색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918120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장바구니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165790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상품주문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3397689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마이페이지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13747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게시판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12875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347087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06064" y="2092523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회원정보입력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018200" y="191920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1-1. </a:t>
            </a:r>
            <a:r>
              <a:rPr lang="ko-KR" altLang="en-US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아이디</a:t>
            </a:r>
            <a:r>
              <a:rPr lang="en-US" altLang="ko-KR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이메일 </a:t>
            </a:r>
            <a:endParaRPr lang="en-US" altLang="ko-KR" sz="12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r>
              <a:rPr lang="en-US" altLang="ko-KR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</a:t>
            </a:r>
            <a:r>
              <a:rPr lang="ko-KR" altLang="en-US" sz="12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중복체크</a:t>
            </a:r>
            <a:endParaRPr lang="ko-KR" altLang="en-US" sz="12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99452" y="2501785"/>
            <a:ext cx="464694" cy="165349"/>
          </a:xfrm>
          <a:prstGeom prst="rect">
            <a:avLst/>
          </a:prstGeom>
          <a:solidFill>
            <a:schemeClr val="bg1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구부러진 연결선 75"/>
          <p:cNvCxnSpPr>
            <a:stCxn id="71" idx="0"/>
            <a:endCxn id="10" idx="3"/>
          </p:cNvCxnSpPr>
          <p:nvPr/>
        </p:nvCxnSpPr>
        <p:spPr>
          <a:xfrm rot="16200000" flipH="1">
            <a:off x="3904036" y="2224351"/>
            <a:ext cx="184160" cy="536059"/>
          </a:xfrm>
          <a:prstGeom prst="curvedConnector4">
            <a:avLst>
              <a:gd name="adj1" fmla="val -124131"/>
              <a:gd name="adj2" fmla="val 14264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직선 화살표 연결선 998"/>
          <p:cNvCxnSpPr/>
          <p:nvPr/>
        </p:nvCxnSpPr>
        <p:spPr>
          <a:xfrm>
            <a:off x="2438400" y="249238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rot="10800000">
            <a:off x="2438400" y="264478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2106064" y="2778323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회원정보확인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612875" y="34545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5105401" y="34545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2461978" y="3543300"/>
            <a:ext cx="246744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>
            <a:off x="2475255" y="3704138"/>
            <a:ext cx="244089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3264865" y="3151191"/>
            <a:ext cx="8883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로그인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2917682" y="3796662"/>
            <a:ext cx="172194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4.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회원정보확인승인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1612875" y="43308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6781800" y="43308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화살표 연결선 136"/>
          <p:cNvCxnSpPr/>
          <p:nvPr/>
        </p:nvCxnSpPr>
        <p:spPr>
          <a:xfrm>
            <a:off x="2527777" y="4457700"/>
            <a:ext cx="41148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/>
          <p:nvPr/>
        </p:nvCxnSpPr>
        <p:spPr>
          <a:xfrm flipH="1">
            <a:off x="2527777" y="4610100"/>
            <a:ext cx="41148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3908118" y="4100924"/>
            <a:ext cx="1481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목록 조회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926041" y="4686300"/>
            <a:ext cx="15279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정보 확인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1612875" y="52266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8527991" y="52266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" name="직선 화살표 연결선 144"/>
          <p:cNvCxnSpPr/>
          <p:nvPr/>
        </p:nvCxnSpPr>
        <p:spPr>
          <a:xfrm>
            <a:off x="2527777" y="5295900"/>
            <a:ext cx="58542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/>
          <p:nvPr/>
        </p:nvCxnSpPr>
        <p:spPr>
          <a:xfrm flipH="1">
            <a:off x="2527777" y="5448300"/>
            <a:ext cx="5854223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157345" y="4922557"/>
            <a:ext cx="1101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검색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153238" y="5529932"/>
            <a:ext cx="1481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정보 확인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6778768" y="59055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0267775" y="59055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6" name="직선 화살표 연결선 1015"/>
          <p:cNvCxnSpPr/>
          <p:nvPr/>
        </p:nvCxnSpPr>
        <p:spPr>
          <a:xfrm>
            <a:off x="7620000" y="6031136"/>
            <a:ext cx="2514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/>
          <p:nvPr/>
        </p:nvCxnSpPr>
        <p:spPr>
          <a:xfrm flipH="1">
            <a:off x="7652844" y="6183536"/>
            <a:ext cx="244089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10940736" y="6322336"/>
            <a:ext cx="100860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9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상품주문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8033571" y="6247639"/>
            <a:ext cx="1814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8.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장바구니 상품 확인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10277388" y="660481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12006339" y="660481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7" name="그룹 1016"/>
          <p:cNvGrpSpPr/>
          <p:nvPr/>
        </p:nvGrpSpPr>
        <p:grpSpPr>
          <a:xfrm>
            <a:off x="11091939" y="6672237"/>
            <a:ext cx="838200" cy="152400"/>
            <a:chOff x="9436029" y="3174957"/>
            <a:chExt cx="838200" cy="152400"/>
          </a:xfrm>
        </p:grpSpPr>
        <p:cxnSp>
          <p:nvCxnSpPr>
            <p:cNvPr id="161" name="직선 화살표 연결선 160"/>
            <p:cNvCxnSpPr/>
            <p:nvPr/>
          </p:nvCxnSpPr>
          <p:spPr>
            <a:xfrm>
              <a:off x="9436029" y="3174957"/>
              <a:ext cx="838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/>
            <p:nvPr/>
          </p:nvCxnSpPr>
          <p:spPr>
            <a:xfrm rot="10800000">
              <a:off x="9436029" y="3327357"/>
              <a:ext cx="838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/>
          <p:cNvSpPr txBox="1"/>
          <p:nvPr/>
        </p:nvSpPr>
        <p:spPr>
          <a:xfrm>
            <a:off x="8033571" y="5676900"/>
            <a:ext cx="1814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7.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장바구니 상품 담기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10940736" y="7045523"/>
            <a:ext cx="15456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상품주문 확인</a:t>
            </a:r>
          </a:p>
        </p:txBody>
      </p:sp>
      <p:sp>
        <p:nvSpPr>
          <p:cNvPr id="166" name="직사각형 165"/>
          <p:cNvSpPr/>
          <p:nvPr/>
        </p:nvSpPr>
        <p:spPr>
          <a:xfrm>
            <a:off x="1612875" y="729107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/>
          <p:cNvSpPr/>
          <p:nvPr/>
        </p:nvSpPr>
        <p:spPr>
          <a:xfrm>
            <a:off x="13770781" y="729107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9" name="직선 화살표 연결선 1018"/>
          <p:cNvCxnSpPr/>
          <p:nvPr/>
        </p:nvCxnSpPr>
        <p:spPr>
          <a:xfrm>
            <a:off x="2475255" y="7429500"/>
            <a:ext cx="11164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/>
          <p:nvPr/>
        </p:nvCxnSpPr>
        <p:spPr>
          <a:xfrm flipH="1">
            <a:off x="2462503" y="7581900"/>
            <a:ext cx="11177297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3505200" y="7045523"/>
            <a:ext cx="46955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11. 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주문내역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ko-KR" altLang="en-US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리뷰내역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en-US" altLang="ko-KR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QnA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정보 등 조회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3505200" y="7658100"/>
            <a:ext cx="46955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12. 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주문내역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ko-KR" altLang="en-US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리뷰내역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en-US" altLang="ko-KR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QnA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정보 등 확인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612875" y="8082673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/>
          <p:cNvSpPr/>
          <p:nvPr/>
        </p:nvSpPr>
        <p:spPr>
          <a:xfrm>
            <a:off x="15468600" y="80830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6" name="직선 화살표 연결선 175"/>
          <p:cNvCxnSpPr/>
          <p:nvPr/>
        </p:nvCxnSpPr>
        <p:spPr>
          <a:xfrm>
            <a:off x="2475255" y="8191500"/>
            <a:ext cx="12840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/>
          <p:nvPr/>
        </p:nvCxnSpPr>
        <p:spPr>
          <a:xfrm flipH="1">
            <a:off x="2462504" y="8343900"/>
            <a:ext cx="12853696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9167205" y="8428387"/>
            <a:ext cx="137890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14.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게시판 확인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9144000" y="7811988"/>
            <a:ext cx="43540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13.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글 작성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답글 달기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댓글 달기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924553-FB7F-544D-3B53-DCB3C2DB51AC}"/>
              </a:ext>
            </a:extLst>
          </p:cNvPr>
          <p:cNvSpPr txBox="1">
            <a:spLocks/>
          </p:cNvSpPr>
          <p:nvPr/>
        </p:nvSpPr>
        <p:spPr>
          <a:xfrm>
            <a:off x="-253939" y="143518"/>
            <a:ext cx="10902714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rgbClr val="BE8D6E"/>
                </a:solidFill>
              </a:rPr>
              <a:t>8.</a:t>
            </a:r>
            <a:r>
              <a:rPr lang="ko-KR" altLang="en-US" sz="3200" b="1" dirty="0">
                <a:solidFill>
                  <a:srgbClr val="BE8D6E"/>
                </a:solidFill>
              </a:rPr>
              <a:t> 순차 다이어그램 </a:t>
            </a:r>
            <a:r>
              <a:rPr lang="en-US" altLang="ko-KR" sz="1800" b="1" dirty="0">
                <a:solidFill>
                  <a:srgbClr val="BE8D6E"/>
                </a:solidFill>
              </a:rPr>
              <a:t>(user mode sequence diagram)</a:t>
            </a:r>
            <a:endParaRPr lang="ko-KR" altLang="en-US" sz="1800" b="1" dirty="0">
              <a:solidFill>
                <a:srgbClr val="BE8D6E"/>
              </a:solidFill>
            </a:endParaRPr>
          </a:p>
          <a:p>
            <a:endParaRPr lang="ko-KR" altLang="en-US" sz="3200" b="1" dirty="0">
              <a:solidFill>
                <a:srgbClr val="BE8D6E"/>
              </a:solidFill>
            </a:endParaRPr>
          </a:p>
        </p:txBody>
      </p:sp>
      <p:pic>
        <p:nvPicPr>
          <p:cNvPr id="3" name="그래픽 2" descr="곰 발바닥 단색으로 채워진">
            <a:extLst>
              <a:ext uri="{FF2B5EF4-FFF2-40B4-BE49-F238E27FC236}">
                <a16:creationId xmlns:a16="http://schemas.microsoft.com/office/drawing/2014/main" id="{432C2095-3278-4D78-6C0B-8FDA03A718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900" y="124374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1905000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629045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181934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982179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2456722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5226489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43000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관리자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07298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로그인</a:t>
            </a:r>
            <a:r>
              <a:rPr lang="en-US" altLang="ko-KR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/</a:t>
            </a:r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아웃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471596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상품관리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135894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공지사항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800192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FAQ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464489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통계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501763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260719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438400" y="2092523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로그인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2383268" y="2492380"/>
            <a:ext cx="164642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2362201" y="2644780"/>
            <a:ext cx="1600199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38400" y="2778323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관리자 승인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800934" y="3486798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501763" y="3517312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438400" y="3616523"/>
            <a:ext cx="41853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2438400" y="3768923"/>
            <a:ext cx="4185318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69151" y="3249915"/>
            <a:ext cx="212109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등록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969151" y="3845123"/>
            <a:ext cx="15279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4.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목록 확인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501763" y="4686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601179" y="4686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2461260" y="4794631"/>
            <a:ext cx="69741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2461260" y="4947031"/>
            <a:ext cx="697418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962400" y="4419735"/>
            <a:ext cx="441659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공지사항 작성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댓글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962400" y="5064323"/>
            <a:ext cx="186140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공지사항 목록 확인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501763" y="5751336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2090962" y="561696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flipV="1">
            <a:off x="2438400" y="5811159"/>
            <a:ext cx="9530363" cy="34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2438400" y="5997965"/>
            <a:ext cx="94488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108050" y="5445472"/>
            <a:ext cx="265810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7. FAQ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작성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139586" y="6131123"/>
            <a:ext cx="14973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8. FAQ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목록 확인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501763" y="686834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4845489" y="686834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/>
          <p:nvPr/>
        </p:nvCxnSpPr>
        <p:spPr>
          <a:xfrm flipH="1">
            <a:off x="2438400" y="7143523"/>
            <a:ext cx="122682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293643" y="6588323"/>
            <a:ext cx="26885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9.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매출 통계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일별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/ </a:t>
            </a:r>
            <a:r>
              <a:rPr lang="ko-KR" altLang="en-US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카테고리별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93643" y="7274123"/>
            <a:ext cx="159210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통계 결과 학인</a:t>
            </a: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2438400" y="6964035"/>
            <a:ext cx="12268200" cy="44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제목 1">
            <a:extLst>
              <a:ext uri="{FF2B5EF4-FFF2-40B4-BE49-F238E27FC236}">
                <a16:creationId xmlns:a16="http://schemas.microsoft.com/office/drawing/2014/main" id="{B4924553-FB7F-544D-3B53-DCB3C2DB51AC}"/>
              </a:ext>
            </a:extLst>
          </p:cNvPr>
          <p:cNvSpPr txBox="1">
            <a:spLocks/>
          </p:cNvSpPr>
          <p:nvPr/>
        </p:nvSpPr>
        <p:spPr>
          <a:xfrm>
            <a:off x="-253939" y="143518"/>
            <a:ext cx="10902714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solidFill>
                  <a:srgbClr val="BE8D6E"/>
                </a:solidFill>
              </a:rPr>
              <a:t>  8</a:t>
            </a:r>
            <a:r>
              <a:rPr lang="en-US" altLang="ko-KR" sz="3200" b="1" dirty="0">
                <a:solidFill>
                  <a:srgbClr val="BE8D6E"/>
                </a:solidFill>
              </a:rPr>
              <a:t>.</a:t>
            </a:r>
            <a:r>
              <a:rPr lang="ko-KR" altLang="en-US" sz="3200" b="1" dirty="0">
                <a:solidFill>
                  <a:srgbClr val="BE8D6E"/>
                </a:solidFill>
              </a:rPr>
              <a:t> 순차 다이어그램 </a:t>
            </a:r>
            <a:r>
              <a:rPr lang="en-US" altLang="ko-KR" sz="1800" b="1" dirty="0" smtClean="0">
                <a:solidFill>
                  <a:srgbClr val="BE8D6E"/>
                </a:solidFill>
              </a:rPr>
              <a:t>(admin </a:t>
            </a:r>
            <a:r>
              <a:rPr lang="en-US" altLang="ko-KR" sz="1800" b="1" dirty="0">
                <a:solidFill>
                  <a:srgbClr val="BE8D6E"/>
                </a:solidFill>
              </a:rPr>
              <a:t>mode sequence diagram)</a:t>
            </a:r>
            <a:endParaRPr lang="ko-KR" altLang="en-US" sz="1800" b="1" dirty="0">
              <a:solidFill>
                <a:srgbClr val="BE8D6E"/>
              </a:solidFill>
            </a:endParaRPr>
          </a:p>
          <a:p>
            <a:endParaRPr lang="ko-KR" altLang="en-US" sz="3200" b="1" dirty="0">
              <a:solidFill>
                <a:srgbClr val="BE8D6E"/>
              </a:solidFill>
            </a:endParaRPr>
          </a:p>
        </p:txBody>
      </p:sp>
      <p:pic>
        <p:nvPicPr>
          <p:cNvPr id="59" name="그래픽 2" descr="곰 발바닥 단색으로 채워진">
            <a:extLst>
              <a:ext uri="{FF2B5EF4-FFF2-40B4-BE49-F238E27FC236}">
                <a16:creationId xmlns:a16="http://schemas.microsoft.com/office/drawing/2014/main" id="{432C2095-3278-4D78-6C0B-8FDA03A718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900" y="124374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9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DFD(Data Flow Diagram) –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검색</a:t>
            </a: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00100"/>
            <a:ext cx="12468708" cy="8336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DFD(Data Flow Diagram) –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주문</a:t>
            </a: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34" y="727750"/>
            <a:ext cx="12326666" cy="84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0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752022"/>
            <a:ext cx="13258800" cy="25886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10" y="3342822"/>
            <a:ext cx="13293600" cy="3657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77" y="7000422"/>
            <a:ext cx="13253000" cy="218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7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김소연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41" y="952500"/>
            <a:ext cx="16432918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err="1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신치윤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1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941"/>
          <a:stretch/>
        </p:blipFill>
        <p:spPr>
          <a:xfrm>
            <a:off x="1371600" y="800100"/>
            <a:ext cx="14887092" cy="836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826F37-B53A-6B19-DA9D-8B51609268E9}"/>
              </a:ext>
            </a:extLst>
          </p:cNvPr>
          <p:cNvSpPr/>
          <p:nvPr/>
        </p:nvSpPr>
        <p:spPr>
          <a:xfrm>
            <a:off x="1310541" y="2425199"/>
            <a:ext cx="4286250" cy="4729681"/>
          </a:xfrm>
          <a:prstGeom prst="rect">
            <a:avLst/>
          </a:prstGeom>
          <a:noFill/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제목 1"/>
          <p:cNvSpPr txBox="1">
            <a:spLocks/>
          </p:cNvSpPr>
          <p:nvPr/>
        </p:nvSpPr>
        <p:spPr>
          <a:xfrm>
            <a:off x="1519238" y="553934"/>
            <a:ext cx="20082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INDEX</a:t>
            </a:r>
            <a:endParaRPr lang="ko-KR" altLang="en-US" sz="4000" b="1" dirty="0">
              <a:solidFill>
                <a:srgbClr val="BE8D6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22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5" name="그래픽 4" descr="곰 발바닥 단색으로 채워진">
            <a:extLst>
              <a:ext uri="{FF2B5EF4-FFF2-40B4-BE49-F238E27FC236}">
                <a16:creationId xmlns:a16="http://schemas.microsoft.com/office/drawing/2014/main" id="{B8D0F9CA-E3E5-38DE-EB9F-70B3F97463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  <p:grpSp>
        <p:nvGrpSpPr>
          <p:cNvPr id="19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sp>
        <p:nvSpPr>
          <p:cNvPr id="16" name="자유형 15">
            <a:extLst>
              <a:ext uri="{FF2B5EF4-FFF2-40B4-BE49-F238E27FC236}">
                <a16:creationId xmlns:a16="http://schemas.microsoft.com/office/drawing/2014/main" id="{BE667B24-79EC-3FE3-4FC3-D62E5FF86B20}"/>
              </a:ext>
            </a:extLst>
          </p:cNvPr>
          <p:cNvSpPr/>
          <p:nvPr/>
        </p:nvSpPr>
        <p:spPr>
          <a:xfrm>
            <a:off x="1519238" y="6566834"/>
            <a:ext cx="3814762" cy="1015066"/>
          </a:xfrm>
          <a:custGeom>
            <a:avLst/>
            <a:gdLst>
              <a:gd name="connsiteX0" fmla="*/ 0 w 3814762"/>
              <a:gd name="connsiteY0" fmla="*/ 0 h 1200150"/>
              <a:gd name="connsiteX1" fmla="*/ 2225278 w 3814762"/>
              <a:gd name="connsiteY1" fmla="*/ 0 h 1200150"/>
              <a:gd name="connsiteX2" fmla="*/ 2679870 w 3814762"/>
              <a:gd name="connsiteY2" fmla="*/ -128416 h 1200150"/>
              <a:gd name="connsiteX3" fmla="*/ 3178968 w 3814762"/>
              <a:gd name="connsiteY3" fmla="*/ 0 h 1200150"/>
              <a:gd name="connsiteX4" fmla="*/ 3814762 w 3814762"/>
              <a:gd name="connsiteY4" fmla="*/ 0 h 1200150"/>
              <a:gd name="connsiteX5" fmla="*/ 3814762 w 3814762"/>
              <a:gd name="connsiteY5" fmla="*/ 200025 h 1200150"/>
              <a:gd name="connsiteX6" fmla="*/ 3814762 w 3814762"/>
              <a:gd name="connsiteY6" fmla="*/ 200025 h 1200150"/>
              <a:gd name="connsiteX7" fmla="*/ 3814762 w 3814762"/>
              <a:gd name="connsiteY7" fmla="*/ 500063 h 1200150"/>
              <a:gd name="connsiteX8" fmla="*/ 3814762 w 3814762"/>
              <a:gd name="connsiteY8" fmla="*/ 1200150 h 1200150"/>
              <a:gd name="connsiteX9" fmla="*/ 3178968 w 3814762"/>
              <a:gd name="connsiteY9" fmla="*/ 1200150 h 1200150"/>
              <a:gd name="connsiteX10" fmla="*/ 2225278 w 3814762"/>
              <a:gd name="connsiteY10" fmla="*/ 1200150 h 1200150"/>
              <a:gd name="connsiteX11" fmla="*/ 2225278 w 3814762"/>
              <a:gd name="connsiteY11" fmla="*/ 1200150 h 1200150"/>
              <a:gd name="connsiteX12" fmla="*/ 0 w 3814762"/>
              <a:gd name="connsiteY12" fmla="*/ 1200150 h 1200150"/>
              <a:gd name="connsiteX13" fmla="*/ 0 w 3814762"/>
              <a:gd name="connsiteY13" fmla="*/ 500063 h 1200150"/>
              <a:gd name="connsiteX14" fmla="*/ 0 w 3814762"/>
              <a:gd name="connsiteY14" fmla="*/ 200025 h 1200150"/>
              <a:gd name="connsiteX15" fmla="*/ 0 w 3814762"/>
              <a:gd name="connsiteY15" fmla="*/ 200025 h 1200150"/>
              <a:gd name="connsiteX16" fmla="*/ 0 w 3814762"/>
              <a:gd name="connsiteY16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4762" h="1200150">
                <a:moveTo>
                  <a:pt x="0" y="0"/>
                </a:moveTo>
                <a:lnTo>
                  <a:pt x="2225278" y="0"/>
                </a:lnTo>
                <a:lnTo>
                  <a:pt x="2679870" y="-128416"/>
                </a:lnTo>
                <a:lnTo>
                  <a:pt x="3178968" y="0"/>
                </a:lnTo>
                <a:lnTo>
                  <a:pt x="3814762" y="0"/>
                </a:lnTo>
                <a:lnTo>
                  <a:pt x="3814762" y="200025"/>
                </a:lnTo>
                <a:lnTo>
                  <a:pt x="3814762" y="200025"/>
                </a:lnTo>
                <a:lnTo>
                  <a:pt x="3814762" y="500063"/>
                </a:lnTo>
                <a:lnTo>
                  <a:pt x="3814762" y="1200150"/>
                </a:lnTo>
                <a:lnTo>
                  <a:pt x="3178968" y="1200150"/>
                </a:lnTo>
                <a:lnTo>
                  <a:pt x="2225278" y="1200150"/>
                </a:lnTo>
                <a:lnTo>
                  <a:pt x="2225278" y="1200150"/>
                </a:lnTo>
                <a:lnTo>
                  <a:pt x="0" y="1200150"/>
                </a:lnTo>
                <a:lnTo>
                  <a:pt x="0" y="500063"/>
                </a:lnTo>
                <a:lnTo>
                  <a:pt x="0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0020" tIns="160020" rIns="160020" bIns="160020" numCol="1" spcCol="1270" anchor="ctr" anchorCtr="0">
            <a:noAutofit/>
          </a:bodyPr>
          <a:lstStyle/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en-US" altLang="ja-JP" sz="3200" dirty="0">
              <a:solidFill>
                <a:schemeClr val="tx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rial Unicode MS" panose="020B0604020202020204" pitchFamily="50" charset="-128"/>
            </a:endParaRPr>
          </a:p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sz="3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 Unicode MS" panose="020B0604020202020204" pitchFamily="50" charset="-128"/>
              </a:rPr>
              <a:t>분석</a:t>
            </a:r>
            <a:endParaRPr kumimoji="1" lang="ja-JP" altLang="en-US" sz="3200">
              <a:solidFill>
                <a:schemeClr val="tx1"/>
              </a:solidFill>
              <a:latin typeface="Apple SD Gothic Neo" panose="02000300000000000000" pitchFamily="2" charset="-127"/>
              <a:ea typeface="+mj-ea"/>
              <a:cs typeface="Arial Unicode MS" panose="020B0604020202020204" pitchFamily="50" charset="-128"/>
            </a:endParaRPr>
          </a:p>
          <a:p>
            <a:pPr marL="0" lvl="0" indent="0"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200" kern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781BD0-1CBE-9B0E-B057-13802F0995E9}"/>
              </a:ext>
            </a:extLst>
          </p:cNvPr>
          <p:cNvSpPr/>
          <p:nvPr/>
        </p:nvSpPr>
        <p:spPr>
          <a:xfrm>
            <a:off x="7000875" y="2425199"/>
            <a:ext cx="4286250" cy="4729681"/>
          </a:xfrm>
          <a:prstGeom prst="rect">
            <a:avLst/>
          </a:prstGeom>
          <a:noFill/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DB5D4AF8-9CAA-3862-509F-BC39BCE3F11E}"/>
              </a:ext>
            </a:extLst>
          </p:cNvPr>
          <p:cNvSpPr/>
          <p:nvPr/>
        </p:nvSpPr>
        <p:spPr>
          <a:xfrm>
            <a:off x="7239000" y="6566834"/>
            <a:ext cx="3814762" cy="1015066"/>
          </a:xfrm>
          <a:custGeom>
            <a:avLst/>
            <a:gdLst>
              <a:gd name="connsiteX0" fmla="*/ 0 w 3814762"/>
              <a:gd name="connsiteY0" fmla="*/ 0 h 1200150"/>
              <a:gd name="connsiteX1" fmla="*/ 2225278 w 3814762"/>
              <a:gd name="connsiteY1" fmla="*/ 0 h 1200150"/>
              <a:gd name="connsiteX2" fmla="*/ 2679870 w 3814762"/>
              <a:gd name="connsiteY2" fmla="*/ -128416 h 1200150"/>
              <a:gd name="connsiteX3" fmla="*/ 3178968 w 3814762"/>
              <a:gd name="connsiteY3" fmla="*/ 0 h 1200150"/>
              <a:gd name="connsiteX4" fmla="*/ 3814762 w 3814762"/>
              <a:gd name="connsiteY4" fmla="*/ 0 h 1200150"/>
              <a:gd name="connsiteX5" fmla="*/ 3814762 w 3814762"/>
              <a:gd name="connsiteY5" fmla="*/ 200025 h 1200150"/>
              <a:gd name="connsiteX6" fmla="*/ 3814762 w 3814762"/>
              <a:gd name="connsiteY6" fmla="*/ 200025 h 1200150"/>
              <a:gd name="connsiteX7" fmla="*/ 3814762 w 3814762"/>
              <a:gd name="connsiteY7" fmla="*/ 500063 h 1200150"/>
              <a:gd name="connsiteX8" fmla="*/ 3814762 w 3814762"/>
              <a:gd name="connsiteY8" fmla="*/ 1200150 h 1200150"/>
              <a:gd name="connsiteX9" fmla="*/ 3178968 w 3814762"/>
              <a:gd name="connsiteY9" fmla="*/ 1200150 h 1200150"/>
              <a:gd name="connsiteX10" fmla="*/ 2225278 w 3814762"/>
              <a:gd name="connsiteY10" fmla="*/ 1200150 h 1200150"/>
              <a:gd name="connsiteX11" fmla="*/ 2225278 w 3814762"/>
              <a:gd name="connsiteY11" fmla="*/ 1200150 h 1200150"/>
              <a:gd name="connsiteX12" fmla="*/ 0 w 3814762"/>
              <a:gd name="connsiteY12" fmla="*/ 1200150 h 1200150"/>
              <a:gd name="connsiteX13" fmla="*/ 0 w 3814762"/>
              <a:gd name="connsiteY13" fmla="*/ 500063 h 1200150"/>
              <a:gd name="connsiteX14" fmla="*/ 0 w 3814762"/>
              <a:gd name="connsiteY14" fmla="*/ 200025 h 1200150"/>
              <a:gd name="connsiteX15" fmla="*/ 0 w 3814762"/>
              <a:gd name="connsiteY15" fmla="*/ 200025 h 1200150"/>
              <a:gd name="connsiteX16" fmla="*/ 0 w 3814762"/>
              <a:gd name="connsiteY16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4762" h="1200150">
                <a:moveTo>
                  <a:pt x="0" y="0"/>
                </a:moveTo>
                <a:lnTo>
                  <a:pt x="2225278" y="0"/>
                </a:lnTo>
                <a:lnTo>
                  <a:pt x="2679870" y="-128416"/>
                </a:lnTo>
                <a:lnTo>
                  <a:pt x="3178968" y="0"/>
                </a:lnTo>
                <a:lnTo>
                  <a:pt x="3814762" y="0"/>
                </a:lnTo>
                <a:lnTo>
                  <a:pt x="3814762" y="200025"/>
                </a:lnTo>
                <a:lnTo>
                  <a:pt x="3814762" y="200025"/>
                </a:lnTo>
                <a:lnTo>
                  <a:pt x="3814762" y="500063"/>
                </a:lnTo>
                <a:lnTo>
                  <a:pt x="3814762" y="1200150"/>
                </a:lnTo>
                <a:lnTo>
                  <a:pt x="3178968" y="1200150"/>
                </a:lnTo>
                <a:lnTo>
                  <a:pt x="2225278" y="1200150"/>
                </a:lnTo>
                <a:lnTo>
                  <a:pt x="2225278" y="1200150"/>
                </a:lnTo>
                <a:lnTo>
                  <a:pt x="0" y="1200150"/>
                </a:lnTo>
                <a:lnTo>
                  <a:pt x="0" y="500063"/>
                </a:lnTo>
                <a:lnTo>
                  <a:pt x="0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0020" tIns="160020" rIns="160020" bIns="160020" numCol="1" spcCol="1270" anchor="ctr" anchorCtr="0">
            <a:noAutofit/>
          </a:bodyPr>
          <a:lstStyle/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sz="3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 Unicode MS" panose="020B0604020202020204" pitchFamily="50" charset="-128"/>
              </a:rPr>
              <a:t>설계 </a:t>
            </a:r>
            <a:endParaRPr kumimoji="1" lang="ja-JP" altLang="en-US" sz="3200">
              <a:solidFill>
                <a:schemeClr val="tx1"/>
              </a:solidFill>
              <a:latin typeface="Apple SD Gothic Neo" panose="02000300000000000000" pitchFamily="2" charset="-127"/>
              <a:ea typeface="+mj-ea"/>
              <a:cs typeface="Arial Unicode MS" panose="020B0604020202020204" pitchFamily="50" charset="-128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811245-4AA7-D2B5-6CAB-EA4F82870596}"/>
              </a:ext>
            </a:extLst>
          </p:cNvPr>
          <p:cNvSpPr/>
          <p:nvPr/>
        </p:nvSpPr>
        <p:spPr>
          <a:xfrm>
            <a:off x="12691209" y="2425199"/>
            <a:ext cx="4286250" cy="4729681"/>
          </a:xfrm>
          <a:prstGeom prst="rect">
            <a:avLst/>
          </a:prstGeom>
          <a:noFill/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자유형 23">
            <a:extLst>
              <a:ext uri="{FF2B5EF4-FFF2-40B4-BE49-F238E27FC236}">
                <a16:creationId xmlns:a16="http://schemas.microsoft.com/office/drawing/2014/main" id="{E9F6DE1E-4D40-882F-D38F-5F4E972D57E1}"/>
              </a:ext>
            </a:extLst>
          </p:cNvPr>
          <p:cNvSpPr/>
          <p:nvPr/>
        </p:nvSpPr>
        <p:spPr>
          <a:xfrm>
            <a:off x="12954000" y="6566834"/>
            <a:ext cx="3814762" cy="1015066"/>
          </a:xfrm>
          <a:custGeom>
            <a:avLst/>
            <a:gdLst>
              <a:gd name="connsiteX0" fmla="*/ 0 w 3814762"/>
              <a:gd name="connsiteY0" fmla="*/ 0 h 1200150"/>
              <a:gd name="connsiteX1" fmla="*/ 2225278 w 3814762"/>
              <a:gd name="connsiteY1" fmla="*/ 0 h 1200150"/>
              <a:gd name="connsiteX2" fmla="*/ 2679870 w 3814762"/>
              <a:gd name="connsiteY2" fmla="*/ -128416 h 1200150"/>
              <a:gd name="connsiteX3" fmla="*/ 3178968 w 3814762"/>
              <a:gd name="connsiteY3" fmla="*/ 0 h 1200150"/>
              <a:gd name="connsiteX4" fmla="*/ 3814762 w 3814762"/>
              <a:gd name="connsiteY4" fmla="*/ 0 h 1200150"/>
              <a:gd name="connsiteX5" fmla="*/ 3814762 w 3814762"/>
              <a:gd name="connsiteY5" fmla="*/ 200025 h 1200150"/>
              <a:gd name="connsiteX6" fmla="*/ 3814762 w 3814762"/>
              <a:gd name="connsiteY6" fmla="*/ 200025 h 1200150"/>
              <a:gd name="connsiteX7" fmla="*/ 3814762 w 3814762"/>
              <a:gd name="connsiteY7" fmla="*/ 500063 h 1200150"/>
              <a:gd name="connsiteX8" fmla="*/ 3814762 w 3814762"/>
              <a:gd name="connsiteY8" fmla="*/ 1200150 h 1200150"/>
              <a:gd name="connsiteX9" fmla="*/ 3178968 w 3814762"/>
              <a:gd name="connsiteY9" fmla="*/ 1200150 h 1200150"/>
              <a:gd name="connsiteX10" fmla="*/ 2225278 w 3814762"/>
              <a:gd name="connsiteY10" fmla="*/ 1200150 h 1200150"/>
              <a:gd name="connsiteX11" fmla="*/ 2225278 w 3814762"/>
              <a:gd name="connsiteY11" fmla="*/ 1200150 h 1200150"/>
              <a:gd name="connsiteX12" fmla="*/ 0 w 3814762"/>
              <a:gd name="connsiteY12" fmla="*/ 1200150 h 1200150"/>
              <a:gd name="connsiteX13" fmla="*/ 0 w 3814762"/>
              <a:gd name="connsiteY13" fmla="*/ 500063 h 1200150"/>
              <a:gd name="connsiteX14" fmla="*/ 0 w 3814762"/>
              <a:gd name="connsiteY14" fmla="*/ 200025 h 1200150"/>
              <a:gd name="connsiteX15" fmla="*/ 0 w 3814762"/>
              <a:gd name="connsiteY15" fmla="*/ 200025 h 1200150"/>
              <a:gd name="connsiteX16" fmla="*/ 0 w 3814762"/>
              <a:gd name="connsiteY16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4762" h="1200150">
                <a:moveTo>
                  <a:pt x="0" y="0"/>
                </a:moveTo>
                <a:lnTo>
                  <a:pt x="2225278" y="0"/>
                </a:lnTo>
                <a:lnTo>
                  <a:pt x="2679870" y="-128416"/>
                </a:lnTo>
                <a:lnTo>
                  <a:pt x="3178968" y="0"/>
                </a:lnTo>
                <a:lnTo>
                  <a:pt x="3814762" y="0"/>
                </a:lnTo>
                <a:lnTo>
                  <a:pt x="3814762" y="200025"/>
                </a:lnTo>
                <a:lnTo>
                  <a:pt x="3814762" y="200025"/>
                </a:lnTo>
                <a:lnTo>
                  <a:pt x="3814762" y="500063"/>
                </a:lnTo>
                <a:lnTo>
                  <a:pt x="3814762" y="1200150"/>
                </a:lnTo>
                <a:lnTo>
                  <a:pt x="3178968" y="1200150"/>
                </a:lnTo>
                <a:lnTo>
                  <a:pt x="2225278" y="1200150"/>
                </a:lnTo>
                <a:lnTo>
                  <a:pt x="2225278" y="1200150"/>
                </a:lnTo>
                <a:lnTo>
                  <a:pt x="0" y="1200150"/>
                </a:lnTo>
                <a:lnTo>
                  <a:pt x="0" y="500063"/>
                </a:lnTo>
                <a:lnTo>
                  <a:pt x="0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0020" tIns="160020" rIns="160020" bIns="160020" numCol="1" spcCol="1270" anchor="ctr" anchorCtr="0">
            <a:noAutofit/>
          </a:bodyPr>
          <a:lstStyle/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en-US" altLang="ja-JP" sz="3200" dirty="0">
              <a:solidFill>
                <a:schemeClr val="tx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rial Unicode MS" panose="020B0604020202020204" pitchFamily="50" charset="-128"/>
            </a:endParaRPr>
          </a:p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sz="3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 Unicode MS" panose="020B0604020202020204" pitchFamily="50" charset="-128"/>
              </a:rPr>
              <a:t>구현 및 테스트</a:t>
            </a:r>
            <a:endParaRPr kumimoji="1" lang="ja-JP" altLang="en-US" sz="3200">
              <a:solidFill>
                <a:schemeClr val="tx1"/>
              </a:solidFill>
              <a:latin typeface="Apple SD Gothic Neo" panose="02000300000000000000" pitchFamily="2" charset="-127"/>
              <a:ea typeface="+mj-ea"/>
              <a:cs typeface="Arial Unicode MS" panose="020B0604020202020204" pitchFamily="50" charset="-128"/>
            </a:endParaRPr>
          </a:p>
          <a:p>
            <a:pPr marL="0" lvl="0" indent="0"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200" kern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3B989F-39E7-FC8D-7E6E-73A875B0C2C5}"/>
              </a:ext>
            </a:extLst>
          </p:cNvPr>
          <p:cNvSpPr txBox="1"/>
          <p:nvPr/>
        </p:nvSpPr>
        <p:spPr>
          <a:xfrm>
            <a:off x="2293733" y="2704760"/>
            <a:ext cx="2028119" cy="349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 및 목적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개발환경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작업분할구조도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업무분장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작업일정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요구사항분석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BC67A0-4C6B-7FF7-CD6E-AF6E1941D1FD}"/>
              </a:ext>
            </a:extLst>
          </p:cNvPr>
          <p:cNvSpPr txBox="1"/>
          <p:nvPr/>
        </p:nvSpPr>
        <p:spPr>
          <a:xfrm>
            <a:off x="7922718" y="2704760"/>
            <a:ext cx="2458303" cy="3166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Usecase</a:t>
            </a: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Diagram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Sequence Diagram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DFD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기능정의서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 </a:t>
            </a: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설계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스토리보드 및 </a:t>
            </a: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C56DAA-ACAA-F484-5512-19639C0B82B1}"/>
              </a:ext>
            </a:extLst>
          </p:cNvPr>
          <p:cNvSpPr txBox="1"/>
          <p:nvPr/>
        </p:nvSpPr>
        <p:spPr>
          <a:xfrm>
            <a:off x="13274931" y="2922126"/>
            <a:ext cx="3118806" cy="15965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핵심코드 및 시연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차후 개발 내용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후기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05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유민상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316480"/>
            <a:ext cx="14136094" cy="725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5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1" y="161011"/>
            <a:ext cx="38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DB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5" y="894135"/>
            <a:ext cx="17052130" cy="821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9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1" y="161011"/>
            <a:ext cx="38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Project Explorer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74992"/>
            <a:ext cx="2724530" cy="83057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313" y="857275"/>
            <a:ext cx="2629267" cy="83235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580" y="857275"/>
            <a:ext cx="2467319" cy="8323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899" y="857275"/>
            <a:ext cx="2448267" cy="83235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218" y="862292"/>
            <a:ext cx="2200582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6381"/>
            <a:ext cx="10381817" cy="32745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10819"/>
            <a:ext cx="10381817" cy="3228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00" y="6438900"/>
            <a:ext cx="10415815" cy="32037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146951" y="674134"/>
            <a:ext cx="1420164" cy="4825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831210" y="80275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71902" y="27858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590801" y="396430"/>
            <a:ext cx="6783164" cy="6322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9588978" y="9557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43201" y="360481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13104" y="697933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487205" y="883260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쿠폰 증정 이벤트 바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X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버튼 클릭 시 다시 나타나지 않는다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 영역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로그인 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회원로그인후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관리자로그인 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헤더의 메뉴가 다르게 보인다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상품명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장바구니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검색은 비회원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관리자 모두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이용가능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 개수는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aop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이용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베스트 상품 슬라이드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조회수 기준 베스트 상품 선별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클릭 시 해당 상품 상세보기 페이지로 이동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신상품 추천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클릭 시 상품 상세보기 페이지로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푸터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영역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회사 정보 출력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4800" y="56855"/>
            <a:ext cx="10668000" cy="2524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1981200" y="6537345"/>
            <a:ext cx="7392765" cy="19556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81200" y="3376749"/>
            <a:ext cx="7392765" cy="2935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8" name="직사각형 27"/>
          <p:cNvSpPr/>
          <p:nvPr/>
        </p:nvSpPr>
        <p:spPr>
          <a:xfrm>
            <a:off x="2819400" y="8565096"/>
            <a:ext cx="5410200" cy="11759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29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09" y="335781"/>
            <a:ext cx="9881991" cy="5894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16" y="6282574"/>
            <a:ext cx="9107139" cy="32805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01" y="597003"/>
            <a:ext cx="1133633" cy="34771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00252" y="16395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0046" y="42800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810708" y="9117541"/>
            <a:ext cx="2094142" cy="5517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171580" y="582244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89843" y="906807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헤더에서 상품 카테고리를 골라 접근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카테고리 별 분류된 상품을 정렬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정렬 기준은 상품 등록일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대표이미지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상품명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상품 가격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할인이 있다면 할인된 가격 출력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처리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조회된 상품 개수가 페이지 사이즈보다 클 경우에만 페이지네비게이션을 나타낸다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03558" y="435710"/>
            <a:ext cx="1508442" cy="537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4859589" y="3624864"/>
            <a:ext cx="2057400" cy="26577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960314" y="373361"/>
            <a:ext cx="1447800" cy="39284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리스트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구부러진 연결선 21"/>
          <p:cNvCxnSpPr>
            <a:stCxn id="27" idx="0"/>
            <a:endCxn id="25" idx="0"/>
          </p:cNvCxnSpPr>
          <p:nvPr/>
        </p:nvCxnSpPr>
        <p:spPr>
          <a:xfrm rot="16200000" flipH="1">
            <a:off x="4239821" y="-2182247"/>
            <a:ext cx="62349" cy="5173565"/>
          </a:xfrm>
          <a:prstGeom prst="curvedConnector3">
            <a:avLst>
              <a:gd name="adj1" fmla="val -366646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6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5" y="1318211"/>
            <a:ext cx="3614732" cy="11524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90" y="319215"/>
            <a:ext cx="7153851" cy="26367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0" y="3467100"/>
            <a:ext cx="10422480" cy="5838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65291" y="186174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98485" y="96426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56594" y="357175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75947" y="907674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헤더의 돋보기 아이콘을 클릭해서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검색창을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열고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재클릭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시 다시 닫힌다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검색창에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아무 글자를 입력하지 않거나 스페이스만 입력하면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경고창을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띄운다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검색 결과  화면은 기본적으로 상품 리스트와 크게 다르지 않다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상단에 다시 검색할 수 있는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검색창이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열려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조회된 상품 개수가 페이지 사이즈보다 크다면 페이지네비게이션을 나타낸다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2328" y="9353816"/>
            <a:ext cx="2470872" cy="4633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검색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86454" y="1186069"/>
            <a:ext cx="3792231" cy="12845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2286000" y="3467100"/>
            <a:ext cx="6096000" cy="2362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2" name="직사각형 21"/>
          <p:cNvSpPr/>
          <p:nvPr/>
        </p:nvSpPr>
        <p:spPr>
          <a:xfrm>
            <a:off x="490888" y="1540489"/>
            <a:ext cx="5605111" cy="7836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5569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" y="6271713"/>
            <a:ext cx="8011560" cy="272573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263" y="6459887"/>
            <a:ext cx="3829584" cy="20481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054"/>
            <a:ext cx="8229600" cy="24582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24" y="264067"/>
            <a:ext cx="7545747" cy="31268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41279" y="-3575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505" y="11275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734655" y="28465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406901" y="54019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이미지 슬라이더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상품의 관련 정보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사이즈나 색상을 고를 수 있는 상품이 존재한다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둘다 없는 경우도 존재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옵션을 고르면 자동적으로 해당 옵션의 상품이 리스트에 추가된다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별개의 옵션을 가진 상품은 수량을 개별 관리한다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각 가격을 계산해서 총 금액을 계산하여 장바구니에 전송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중복된 옵션을 고를 경우 제지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상세 페이지 내 네비게이션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장바구니에 상품 리스트 추가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이미 장바구니에 존재하는 상품이면 중복 확인 후 진행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장바구니에 담기만 하고 쇼핑을 계속 진행할 수 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466230" y="6371029"/>
            <a:ext cx="4116169" cy="2489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629788" y="6251014"/>
            <a:ext cx="4390012" cy="3402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상세보기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11111" y="290849"/>
            <a:ext cx="3360308" cy="30422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803046" y="322462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6946" y="578228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94995" y="587163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⑦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953" y="1238044"/>
            <a:ext cx="3200847" cy="16290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655" y="3972194"/>
            <a:ext cx="4258269" cy="126700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111996" y="389164"/>
            <a:ext cx="3127004" cy="13253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직사각형 30"/>
          <p:cNvSpPr/>
          <p:nvPr/>
        </p:nvSpPr>
        <p:spPr>
          <a:xfrm>
            <a:off x="4071419" y="1743405"/>
            <a:ext cx="3271497" cy="1266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3" name="직사각형 32"/>
          <p:cNvSpPr/>
          <p:nvPr/>
        </p:nvSpPr>
        <p:spPr>
          <a:xfrm>
            <a:off x="8059560" y="1173926"/>
            <a:ext cx="3446640" cy="18274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4" name="직사각형 33"/>
          <p:cNvSpPr/>
          <p:nvPr/>
        </p:nvSpPr>
        <p:spPr>
          <a:xfrm>
            <a:off x="7089084" y="3871261"/>
            <a:ext cx="4330840" cy="1728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15" name="구부러진 연결선 14"/>
          <p:cNvCxnSpPr>
            <a:endCxn id="31" idx="3"/>
          </p:cNvCxnSpPr>
          <p:nvPr/>
        </p:nvCxnSpPr>
        <p:spPr>
          <a:xfrm rot="10800000" flipV="1">
            <a:off x="7342917" y="2262847"/>
            <a:ext cx="657637" cy="113805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84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7147"/>
            <a:ext cx="11601965" cy="35459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0460"/>
            <a:ext cx="10720964" cy="6063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08178" y="561793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00763" y="84349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78969" y="688263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11643" y="864593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구매 후기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(Review)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회원이 첨부한 사진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매긴 리뷰 점수 등을 확인 할 수 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상세보기 페이지 내 네비게이션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해당 위치로 이동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상품의 문의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(QNA)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로그인 한 회원이라면 자유롭게 작성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QNA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전체리스트로 이동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문의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(QNA)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상품 관련 질문만 출력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클릭 시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질문 상세보기 페이지로 이동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362200" y="6161314"/>
            <a:ext cx="7086600" cy="537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720196" y="7278376"/>
            <a:ext cx="8444500" cy="458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상세보기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71956" y="7790123"/>
            <a:ext cx="8210244" cy="15636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905000" y="1186546"/>
            <a:ext cx="8077200" cy="25091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5171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6" y="616391"/>
            <a:ext cx="11567104" cy="84895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69029" y="151176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362200" y="145619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294191" y="137476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94790" y="505969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정보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옵션 별로 상품 별개 관리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 수량 변경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화살표 버튼으로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1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개씩 변경해도 되고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직접 숫자를 입력해도 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수량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변경시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모든 가격이 자동적으로 다시 계산 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별로 별개 주문이 가능하고 삭제도 가능하다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체크박스를 이용하여 선택 주문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선택 삭제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혹은 전체 주문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전체 삭제도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사용자는 총 가격을 한눈에 확인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주문하기 버튼은 전체 주문 기능과 동일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19334" y="5695325"/>
            <a:ext cx="9724865" cy="707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766300" y="6815567"/>
            <a:ext cx="8215900" cy="1985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677400" y="2033505"/>
            <a:ext cx="1066800" cy="9763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2623412" y="2171700"/>
            <a:ext cx="1262788" cy="7245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766300" y="805767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181600" y="2171700"/>
            <a:ext cx="762000" cy="749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037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3378"/>
            <a:ext cx="11125200" cy="40783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5" y="4152900"/>
            <a:ext cx="10008630" cy="533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68753" y="401186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8038" y="44146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9284" y="480381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사용자가 주문한 상품 리스트 확인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 돌아가기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배송 받을 정보 입력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우편번호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주소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상세 주소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전화번호 모두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미입력시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결제 진행 불가능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약관에 체크해야만 다음 진행이 가능하다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주문서 작성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76400" y="5033800"/>
            <a:ext cx="8686800" cy="43200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9525000" y="3832854"/>
            <a:ext cx="1422915" cy="3200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939284" y="955427"/>
            <a:ext cx="9881115" cy="28322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593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3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5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519238" y="553934"/>
            <a:ext cx="2825206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 및 목적</a:t>
            </a:r>
          </a:p>
        </p:txBody>
      </p:sp>
      <p:pic>
        <p:nvPicPr>
          <p:cNvPr id="3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694BB8-985E-D1D6-E605-0242136A58FF}"/>
              </a:ext>
            </a:extLst>
          </p:cNvPr>
          <p:cNvSpPr txBox="1"/>
          <p:nvPr/>
        </p:nvSpPr>
        <p:spPr>
          <a:xfrm>
            <a:off x="2656788" y="3898424"/>
            <a:ext cx="1264313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2200" dirty="0">
              <a:solidFill>
                <a:srgbClr val="464646"/>
              </a:solidFill>
              <a:latin typeface="+mn-ea"/>
            </a:endParaRPr>
          </a:p>
          <a:p>
            <a:pPr marL="685800" lvl="1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모든 이용자는 등급에 따라 관리되며 최소 검색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 조회 기능부터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최대 상품 구매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회원가입시 쿠폰 수령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등급별 적립금 혜택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상품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구매시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리뷰 작성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1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문의 등의 기능을 이용할 수 있다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 marL="685800" lvl="1">
              <a:lnSpc>
                <a:spcPct val="150000"/>
              </a:lnSpc>
            </a:pPr>
            <a:endParaRPr lang="en-US" altLang="ko-KR" sz="2200" dirty="0">
              <a:solidFill>
                <a:srgbClr val="464646"/>
              </a:solidFill>
              <a:latin typeface="+mn-ea"/>
            </a:endParaRPr>
          </a:p>
          <a:p>
            <a:pPr marL="685800" lvl="1">
              <a:lnSpc>
                <a:spcPct val="150000"/>
              </a:lnSpc>
            </a:pPr>
            <a:endParaRPr lang="ko-KR" altLang="en-US" sz="2200" dirty="0">
              <a:solidFill>
                <a:srgbClr val="464646"/>
              </a:solidFill>
              <a:latin typeface="+mn-ea"/>
            </a:endParaRPr>
          </a:p>
          <a:p>
            <a:pPr marL="685800" lvl="1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관리자는 상품 관리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공지사항 등록 및 삭제 등의 관리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1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문의 게시판 답변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QNA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게시판 답변 등의 기능을 이용할 수 있다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200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D2828A-CF08-5D65-207F-A68D8C74AB3D}"/>
              </a:ext>
            </a:extLst>
          </p:cNvPr>
          <p:cNvSpPr txBox="1"/>
          <p:nvPr/>
        </p:nvSpPr>
        <p:spPr>
          <a:xfrm>
            <a:off x="3962400" y="1878546"/>
            <a:ext cx="10031913" cy="1140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400" dirty="0"/>
              <a:t>본</a:t>
            </a:r>
            <a:r>
              <a:rPr kumimoji="1" lang="ko-KR" altLang="en-US" sz="2400" dirty="0"/>
              <a:t> 시스템은 애견 쇼핑몰 상품 구매 기능과 관리자의 상품 관리 서비스를 </a:t>
            </a:r>
            <a:endParaRPr kumimoji="1" lang="en-US" altLang="ko-KR" sz="2400" dirty="0"/>
          </a:p>
          <a:p>
            <a:pPr algn="ctr">
              <a:lnSpc>
                <a:spcPct val="150000"/>
              </a:lnSpc>
            </a:pPr>
            <a:r>
              <a:rPr kumimoji="1" lang="ko-KR" altLang="en-US" sz="2400" dirty="0"/>
              <a:t>하나의 프로그램으로 이용 및 관리 할 수 있는 통합형 쇼핑몰 시스템이다</a:t>
            </a:r>
            <a:r>
              <a:rPr kumimoji="1" lang="en-US" altLang="ko-KR" sz="2400" dirty="0"/>
              <a:t>.</a:t>
            </a:r>
            <a:endParaRPr kumimoji="1" lang="ko-Kore-KR" altLang="en-US" sz="24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C94F9D-8114-9860-7708-FDF885E4A280}"/>
              </a:ext>
            </a:extLst>
          </p:cNvPr>
          <p:cNvSpPr/>
          <p:nvPr/>
        </p:nvSpPr>
        <p:spPr>
          <a:xfrm>
            <a:off x="1956277" y="4610100"/>
            <a:ext cx="1143000" cy="6096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/>
              <a:t>이용자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16CDB11-06AA-2662-33F3-2DC6629252D6}"/>
              </a:ext>
            </a:extLst>
          </p:cNvPr>
          <p:cNvSpPr/>
          <p:nvPr/>
        </p:nvSpPr>
        <p:spPr>
          <a:xfrm>
            <a:off x="1956277" y="7124700"/>
            <a:ext cx="1143000" cy="6096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/>
              <a:t>관리자</a:t>
            </a:r>
          </a:p>
        </p:txBody>
      </p:sp>
      <p:pic>
        <p:nvPicPr>
          <p:cNvPr id="34" name="그래픽 33" descr="개집 윤곽선">
            <a:extLst>
              <a:ext uri="{FF2B5EF4-FFF2-40B4-BE49-F238E27FC236}">
                <a16:creationId xmlns:a16="http://schemas.microsoft.com/office/drawing/2014/main" id="{64E1954C-D4CE-6D20-C721-FC14578F92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0" y="1926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2" y="1690714"/>
            <a:ext cx="11226847" cy="368138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17" y="571626"/>
            <a:ext cx="3389083" cy="14476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33" y="5571272"/>
            <a:ext cx="3133367" cy="3687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" y="5570042"/>
            <a:ext cx="3124751" cy="37024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939" y="5598826"/>
            <a:ext cx="2462061" cy="36594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5570042"/>
            <a:ext cx="2802881" cy="36882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0108" y="343143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3748" y="9557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44290" y="482724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19463" y="235521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사용자가 가지고 있는 쿠폰 리스트를 보여준다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쿠폰 사용시 할인 적용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주문 처리 완료되면 쿠폰이 사라진다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결제 수단 변경 가능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테스트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체크시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결제 과정 생략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결제수단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실제 결제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출금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</a:rPr>
              <a:t>이 이루어지는 </a:t>
            </a:r>
            <a:r>
              <a:rPr lang="en-US" altLang="ko-KR" sz="2000" b="1" dirty="0">
                <a:solidFill>
                  <a:schemeClr val="tx1"/>
                </a:solidFill>
              </a:rPr>
              <a:t>PG</a:t>
            </a:r>
            <a:r>
              <a:rPr lang="ko-KR" altLang="en-US" sz="2000" b="1" dirty="0">
                <a:solidFill>
                  <a:schemeClr val="tx1"/>
                </a:solidFill>
              </a:rPr>
              <a:t>사 </a:t>
            </a:r>
            <a:r>
              <a:rPr lang="en-US" altLang="ko-KR" sz="2000" b="1" dirty="0">
                <a:solidFill>
                  <a:schemeClr val="tx1"/>
                </a:solidFill>
              </a:rPr>
              <a:t>KG</a:t>
            </a:r>
            <a:r>
              <a:rPr lang="ko-KR" altLang="en-US" sz="2000" b="1" dirty="0" err="1">
                <a:solidFill>
                  <a:schemeClr val="tx1"/>
                </a:solidFill>
              </a:rPr>
              <a:t>이니시스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매일 자정에 자동 환불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실제 결제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출금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</a:rPr>
              <a:t>이 이루어지지 않는 </a:t>
            </a:r>
            <a:r>
              <a:rPr lang="en-US" altLang="ko-KR" sz="2000" b="1" dirty="0">
                <a:solidFill>
                  <a:schemeClr val="tx1"/>
                </a:solidFill>
              </a:rPr>
              <a:t>PG</a:t>
            </a:r>
            <a:r>
              <a:rPr lang="ko-KR" altLang="en-US" sz="2000" b="1" dirty="0">
                <a:solidFill>
                  <a:schemeClr val="tx1"/>
                </a:solidFill>
              </a:rPr>
              <a:t>사 </a:t>
            </a:r>
            <a:r>
              <a:rPr lang="ko-KR" altLang="en-US" sz="2000" b="1" dirty="0" err="1">
                <a:solidFill>
                  <a:schemeClr val="tx1"/>
                </a:solidFill>
              </a:rPr>
              <a:t>카카오페이</a:t>
            </a:r>
            <a:r>
              <a:rPr lang="en-US" altLang="ko-KR" sz="2000" b="1" dirty="0">
                <a:solidFill>
                  <a:schemeClr val="tx1"/>
                </a:solidFill>
              </a:rPr>
              <a:t>, KCP,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토스페이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할인까지 계산하여 총 금액을 확인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결제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9192" y="5500359"/>
            <a:ext cx="11697878" cy="41689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5410200" y="3063102"/>
            <a:ext cx="5562600" cy="12165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주문서 작성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8117" y="3619500"/>
            <a:ext cx="3519632" cy="3459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830026" y="278582"/>
            <a:ext cx="3567723" cy="26901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22" name="구부러진 연결선 21"/>
          <p:cNvCxnSpPr>
            <a:stCxn id="19" idx="3"/>
            <a:endCxn id="25" idx="0"/>
          </p:cNvCxnSpPr>
          <p:nvPr/>
        </p:nvCxnSpPr>
        <p:spPr>
          <a:xfrm>
            <a:off x="4397749" y="3792468"/>
            <a:ext cx="1431998" cy="1707891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681603"/>
            <a:ext cx="11417802" cy="488149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5" y="42254"/>
            <a:ext cx="11499256" cy="4644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818" y="4051223"/>
            <a:ext cx="944069" cy="9024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43940" y="309602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4859" y="43667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57556" y="393203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218" y="463811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기능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검색 기능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전체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제목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작성자 검색으로 나뉜다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빈칸은 검색 할 수 없다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상세보기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 제목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작성일 등 정보 조회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댓글 작성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회원 로그인 중이라면 댓글 작성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댓글 수정 버튼 누르면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ajax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활용하여 댓글 수정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form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 생성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댓글 삭제 가능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00400" y="3983216"/>
            <a:ext cx="4343400" cy="12317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383566" y="7200900"/>
            <a:ext cx="11046434" cy="1981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게시판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77256" y="3397802"/>
            <a:ext cx="1475944" cy="450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383566" y="1158630"/>
            <a:ext cx="11046434" cy="21560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347032" y="5279291"/>
            <a:ext cx="11046434" cy="17692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524000" y="850217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39293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6938"/>
            <a:ext cx="9761173" cy="5066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254199"/>
            <a:ext cx="10002488" cy="472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0668" y="557258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7391" y="58037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4682" y="733237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7745" y="885069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관리자 상품 등록 페이지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등록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완료시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아래의 옵션 등록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 자동으로 해당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상품코드가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되어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이미지 등록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첨부파일 받아서 이미지 등록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옵션 등록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사이즈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상품코드의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사이즈 등록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상품 옵션 등록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색상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상품코드의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색상 등록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524000" y="8969614"/>
            <a:ext cx="9144000" cy="10103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등록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24000" y="7466072"/>
            <a:ext cx="9144000" cy="10302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600200" y="5755756"/>
            <a:ext cx="9067800" cy="12927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1268260" y="650774"/>
            <a:ext cx="9687884" cy="44927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0870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4637"/>
            <a:ext cx="11565213" cy="53636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448301"/>
            <a:ext cx="10955905" cy="48005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-53035" y="153076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97375" y="21755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0569" y="149849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42637" y="522705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검색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상품을 빠르게 검색해서 원하는 상품만 수정하거나 판매 정지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해당 상품 수정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form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으로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이동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전환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상품을 판매 중지하거나 다시 재판매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할수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수정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정보 수정 가능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3400" y="2095500"/>
            <a:ext cx="6324600" cy="3332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353859" y="5939920"/>
            <a:ext cx="10921127" cy="4347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관리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52033" y="2098247"/>
            <a:ext cx="1522954" cy="302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3886200" y="650774"/>
            <a:ext cx="3657600" cy="6588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5" name="구부러진 연결선 4"/>
          <p:cNvCxnSpPr>
            <a:endCxn id="27" idx="1"/>
          </p:cNvCxnSpPr>
          <p:nvPr/>
        </p:nvCxnSpPr>
        <p:spPr>
          <a:xfrm rot="5400000">
            <a:off x="-2493773" y="5086286"/>
            <a:ext cx="5874807" cy="179541"/>
          </a:xfrm>
          <a:prstGeom prst="curvedConnector4">
            <a:avLst>
              <a:gd name="adj1" fmla="val 31501"/>
              <a:gd name="adj2" fmla="val 227325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5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9" y="4681895"/>
            <a:ext cx="5745118" cy="47481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8447"/>
            <a:ext cx="11755711" cy="42892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121" y="4590135"/>
            <a:ext cx="5844879" cy="4896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13031" y="468538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1" y="171561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133287" y="56059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06007" y="366338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클릭 시 공지사항 수정으로 이동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수정 영역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삭제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검색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전체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제목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사용자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등록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7247" y="5512197"/>
            <a:ext cx="5786370" cy="3917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6007372" y="5393272"/>
            <a:ext cx="5748337" cy="42260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10000" y="3925696"/>
            <a:ext cx="4038600" cy="532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0668000" y="1186546"/>
            <a:ext cx="837154" cy="2298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88008" y="481164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05844" y="2423499"/>
            <a:ext cx="7847556" cy="532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8" name="구부러진 연결선 7"/>
          <p:cNvCxnSpPr>
            <a:stCxn id="22" idx="3"/>
            <a:endCxn id="27" idx="0"/>
          </p:cNvCxnSpPr>
          <p:nvPr/>
        </p:nvCxnSpPr>
        <p:spPr>
          <a:xfrm>
            <a:off x="8153400" y="2689501"/>
            <a:ext cx="728141" cy="2703771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1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7" y="278580"/>
            <a:ext cx="11486990" cy="89797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34484" y="522705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42077" y="268950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예외 상황 발생시 예외 페이지로 전환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400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404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500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에러 종류에 따라 문구가 다르다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뒤로가기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메인페이지로 가는 버튼 구현 </a:t>
            </a:r>
            <a:endParaRPr lang="en-US" altLang="ko-KR" sz="2000" b="1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26750" y="5166841"/>
            <a:ext cx="2583650" cy="7386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4038600" y="2689501"/>
            <a:ext cx="3429000" cy="18443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예외 처리 페이지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73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정규표현식을 사용하여 사용자가 입력한 값에 유효성 검사를 구현했습니다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회원가입 시 </a:t>
            </a:r>
            <a:r>
              <a:rPr kumimoji="1" lang="en-US" altLang="ko-KR" sz="2000" dirty="0">
                <a:solidFill>
                  <a:schemeClr val="tx1"/>
                </a:solidFill>
              </a:rPr>
              <a:t>ID</a:t>
            </a:r>
            <a:r>
              <a:rPr kumimoji="1" lang="ko-KR" altLang="en-US" sz="2000" dirty="0">
                <a:solidFill>
                  <a:schemeClr val="tx1"/>
                </a:solidFill>
              </a:rPr>
              <a:t> 중복체크 </a:t>
            </a:r>
            <a:r>
              <a:rPr kumimoji="1" lang="en-US" altLang="ko-KR" sz="2000" dirty="0">
                <a:solidFill>
                  <a:schemeClr val="tx1"/>
                </a:solidFill>
              </a:rPr>
              <a:t>(Ajax</a:t>
            </a:r>
            <a:r>
              <a:rPr kumimoji="1" lang="ko-KR" altLang="en-US" sz="2000" dirty="0">
                <a:solidFill>
                  <a:schemeClr val="tx1"/>
                </a:solidFill>
              </a:rPr>
              <a:t> 이용</a:t>
            </a:r>
            <a:r>
              <a:rPr kumimoji="1" lang="en-US" altLang="ko-KR" sz="20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이메일 중복체크 </a:t>
            </a:r>
            <a:r>
              <a:rPr kumimoji="1" lang="en-US" altLang="ko-KR" sz="2000" dirty="0">
                <a:solidFill>
                  <a:schemeClr val="tx1"/>
                </a:solidFill>
              </a:rPr>
              <a:t>(Ajax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r>
              <a:rPr kumimoji="1" lang="en-US" altLang="ko-KR" sz="20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en-US" altLang="ko-KR" sz="2000" dirty="0" err="1">
                <a:solidFill>
                  <a:schemeClr val="tx1"/>
                </a:solidFill>
              </a:rPr>
              <a:t>daum</a:t>
            </a:r>
            <a:r>
              <a:rPr kumimoji="1" lang="en-US" altLang="ko-KR" sz="2000" dirty="0">
                <a:solidFill>
                  <a:schemeClr val="tx1"/>
                </a:solidFill>
              </a:rPr>
              <a:t> post API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r>
              <a:rPr kumimoji="1" lang="en-US" altLang="ko-KR" sz="2000" dirty="0">
                <a:solidFill>
                  <a:schemeClr val="tx1"/>
                </a:solidFill>
              </a:rPr>
              <a:t>jQuery UI </a:t>
            </a:r>
            <a:r>
              <a:rPr kumimoji="1" lang="en-US" altLang="ko-KR" sz="2000" dirty="0" err="1">
                <a:solidFill>
                  <a:schemeClr val="tx1"/>
                </a:solidFill>
              </a:rPr>
              <a:t>datepicker</a:t>
            </a:r>
            <a:r>
              <a:rPr kumimoji="1" lang="en-US" altLang="ko-KR" sz="2000" dirty="0">
                <a:solidFill>
                  <a:schemeClr val="tx1"/>
                </a:solidFill>
              </a:rPr>
              <a:t>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회원가입 시 메일 전송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D0949381-AD5E-654F-14F0-C37CC8FC3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6" y="1219202"/>
            <a:ext cx="7772400" cy="7754593"/>
          </a:xfrm>
          <a:prstGeom prst="rect">
            <a:avLst/>
          </a:prstGeom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E6B20C0-0C30-DEC1-E377-B192A66DE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23" y="2494738"/>
            <a:ext cx="5271577" cy="64730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FAFBBA-EEAD-F96B-A470-8CE4E4E3F87B}"/>
              </a:ext>
            </a:extLst>
          </p:cNvPr>
          <p:cNvSpPr/>
          <p:nvPr/>
        </p:nvSpPr>
        <p:spPr>
          <a:xfrm>
            <a:off x="5410200" y="3314700"/>
            <a:ext cx="4953000" cy="495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D2AA24-E6F5-B4DC-234A-1DF757362A25}"/>
              </a:ext>
            </a:extLst>
          </p:cNvPr>
          <p:cNvSpPr/>
          <p:nvPr/>
        </p:nvSpPr>
        <p:spPr>
          <a:xfrm>
            <a:off x="8763000" y="3467100"/>
            <a:ext cx="1258078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9669C20-7276-B2F4-16A4-9666CE385451}"/>
              </a:ext>
            </a:extLst>
          </p:cNvPr>
          <p:cNvSpPr/>
          <p:nvPr/>
        </p:nvSpPr>
        <p:spPr>
          <a:xfrm>
            <a:off x="5236070" y="3033047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12E2E5E-3DD1-2B07-2327-D2C872D66AF6}"/>
              </a:ext>
            </a:extLst>
          </p:cNvPr>
          <p:cNvSpPr/>
          <p:nvPr/>
        </p:nvSpPr>
        <p:spPr>
          <a:xfrm>
            <a:off x="8525281" y="3153356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3CF2D64-D53F-1D01-1E68-FB40B6067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29" y="2456838"/>
            <a:ext cx="4441330" cy="536661"/>
          </a:xfrm>
          <a:prstGeom prst="rect">
            <a:avLst/>
          </a:prstGeom>
        </p:spPr>
      </p:pic>
      <p:pic>
        <p:nvPicPr>
          <p:cNvPr id="28" name="그림 2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043E3D4-C090-0F84-6FB2-88E8C23F8B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29" y="1867075"/>
            <a:ext cx="4356099" cy="608713"/>
          </a:xfrm>
          <a:prstGeom prst="rect">
            <a:avLst/>
          </a:prstGeom>
        </p:spPr>
      </p:pic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5B7AAAA0-2AEC-48B0-A47E-5F9988733A25}"/>
              </a:ext>
            </a:extLst>
          </p:cNvPr>
          <p:cNvCxnSpPr>
            <a:stCxn id="21" idx="1"/>
          </p:cNvCxnSpPr>
          <p:nvPr/>
        </p:nvCxnSpPr>
        <p:spPr>
          <a:xfrm rot="10800000">
            <a:off x="8049378" y="2993500"/>
            <a:ext cx="713622" cy="778401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68FF7-1019-B922-E042-E2675E6AB961}"/>
              </a:ext>
            </a:extLst>
          </p:cNvPr>
          <p:cNvSpPr/>
          <p:nvPr/>
        </p:nvSpPr>
        <p:spPr>
          <a:xfrm>
            <a:off x="8696228" y="5410200"/>
            <a:ext cx="1258078" cy="52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BFDB393-79A4-0ED7-4FCA-60F902EEAAF2}"/>
              </a:ext>
            </a:extLst>
          </p:cNvPr>
          <p:cNvSpPr/>
          <p:nvPr/>
        </p:nvSpPr>
        <p:spPr>
          <a:xfrm>
            <a:off x="8406189" y="5136004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6D1EE7-D7BE-7D47-39F1-42CF3C6F8958}"/>
              </a:ext>
            </a:extLst>
          </p:cNvPr>
          <p:cNvSpPr/>
          <p:nvPr/>
        </p:nvSpPr>
        <p:spPr>
          <a:xfrm>
            <a:off x="8712997" y="6384680"/>
            <a:ext cx="1258078" cy="52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3B16DA6-C477-B9D4-E9E2-E1F43160F6EE}"/>
              </a:ext>
            </a:extLst>
          </p:cNvPr>
          <p:cNvSpPr/>
          <p:nvPr/>
        </p:nvSpPr>
        <p:spPr>
          <a:xfrm>
            <a:off x="8406189" y="6073873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B139392-DCA3-FE21-A3CF-293C4BE6BF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77" y="7265379"/>
            <a:ext cx="3992717" cy="200464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D7BEFD-1F04-FC4D-D05A-2103507CAC8A}"/>
              </a:ext>
            </a:extLst>
          </p:cNvPr>
          <p:cNvSpPr/>
          <p:nvPr/>
        </p:nvSpPr>
        <p:spPr>
          <a:xfrm>
            <a:off x="2194288" y="7120758"/>
            <a:ext cx="2149111" cy="184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CDFC225-CD10-08AE-FB1B-315F34EDEA0A}"/>
              </a:ext>
            </a:extLst>
          </p:cNvPr>
          <p:cNvSpPr/>
          <p:nvPr/>
        </p:nvSpPr>
        <p:spPr>
          <a:xfrm>
            <a:off x="1918566" y="6883039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6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A080374-7CDC-25AA-5E9D-AD69B2967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4" y="626353"/>
            <a:ext cx="5662974" cy="52242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아이디 찾기 정규표현식 사용하여 유효성 검사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 비밀번호 찾기 정규표현식 사용하여 유효성 검사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찾은 비밀번호를 메일로 전송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D7BEFD-1F04-FC4D-D05A-2103507CAC8A}"/>
              </a:ext>
            </a:extLst>
          </p:cNvPr>
          <p:cNvSpPr/>
          <p:nvPr/>
        </p:nvSpPr>
        <p:spPr>
          <a:xfrm>
            <a:off x="3352800" y="3137135"/>
            <a:ext cx="1645551" cy="371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B30790B-4A7D-13C9-BCFA-F71551E2C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58" y="5143500"/>
            <a:ext cx="4559300" cy="4902200"/>
          </a:xfrm>
          <a:prstGeom prst="rect">
            <a:avLst/>
          </a:prstGeom>
        </p:spPr>
      </p:pic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0692DC2-0AAC-14AE-293F-3368CEA36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99" y="2399904"/>
            <a:ext cx="4413575" cy="2728823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E76BE28-1DAA-D72A-0AE7-516C46B10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088" y="5232659"/>
            <a:ext cx="4838700" cy="5016500"/>
          </a:xfrm>
          <a:prstGeom prst="rect">
            <a:avLst/>
          </a:prstGeom>
        </p:spPr>
      </p:pic>
      <p:pic>
        <p:nvPicPr>
          <p:cNvPr id="16" name="그림 15" descr="텍스트, 로고, 폰트, 상징이(가) 표시된 사진&#10;&#10;자동 생성된 설명">
            <a:extLst>
              <a:ext uri="{FF2B5EF4-FFF2-40B4-BE49-F238E27FC236}">
                <a16:creationId xmlns:a16="http://schemas.microsoft.com/office/drawing/2014/main" id="{591A2765-4688-80DB-EB75-8598741C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53" y="144578"/>
            <a:ext cx="2984500" cy="224790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C879C6-934A-A7AF-E768-A3B36BE4C0F9}"/>
              </a:ext>
            </a:extLst>
          </p:cNvPr>
          <p:cNvCxnSpPr/>
          <p:nvPr/>
        </p:nvCxnSpPr>
        <p:spPr>
          <a:xfrm flipH="1">
            <a:off x="3352800" y="3508485"/>
            <a:ext cx="381000" cy="16350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D4D3CF2-C842-64A0-9F0F-662B87C9D9C1}"/>
              </a:ext>
            </a:extLst>
          </p:cNvPr>
          <p:cNvCxnSpPr/>
          <p:nvPr/>
        </p:nvCxnSpPr>
        <p:spPr>
          <a:xfrm>
            <a:off x="4800600" y="3508485"/>
            <a:ext cx="2362200" cy="2092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2E8BD25-ADA6-B5A9-020B-B39AA904D667}"/>
              </a:ext>
            </a:extLst>
          </p:cNvPr>
          <p:cNvCxnSpPr/>
          <p:nvPr/>
        </p:nvCxnSpPr>
        <p:spPr>
          <a:xfrm flipV="1">
            <a:off x="4572000" y="3238500"/>
            <a:ext cx="1432438" cy="2612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D7DC3E7D-D80A-5415-22CD-D8BC35843636}"/>
              </a:ext>
            </a:extLst>
          </p:cNvPr>
          <p:cNvSpPr/>
          <p:nvPr/>
        </p:nvSpPr>
        <p:spPr>
          <a:xfrm>
            <a:off x="6233038" y="541783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A468DAB-5C6E-584F-0A8B-CD417CED96D0}"/>
              </a:ext>
            </a:extLst>
          </p:cNvPr>
          <p:cNvSpPr/>
          <p:nvPr/>
        </p:nvSpPr>
        <p:spPr>
          <a:xfrm>
            <a:off x="1042888" y="5405287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0D4AB0C-0FAB-8BE1-58C6-1FFFD60168D2}"/>
              </a:ext>
            </a:extLst>
          </p:cNvPr>
          <p:cNvSpPr/>
          <p:nvPr/>
        </p:nvSpPr>
        <p:spPr>
          <a:xfrm>
            <a:off x="6121605" y="40133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8898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E67C0BBE-773B-A15E-5E95-4A4D90579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5601"/>
            <a:ext cx="7772400" cy="3744597"/>
          </a:xfrm>
          <a:prstGeom prst="rect">
            <a:avLst/>
          </a:prstGeom>
        </p:spPr>
      </p:pic>
      <p:pic>
        <p:nvPicPr>
          <p:cNvPr id="7" name="그림 6" descr="텍스트, 스크린샷, 영수증, 번호이(가) 표시된 사진&#10;&#10;자동 생성된 설명">
            <a:extLst>
              <a:ext uri="{FF2B5EF4-FFF2-40B4-BE49-F238E27FC236}">
                <a16:creationId xmlns:a16="http://schemas.microsoft.com/office/drawing/2014/main" id="{B91ECE17-4918-BD9D-92DD-B15173D97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18"/>
          <a:stretch/>
        </p:blipFill>
        <p:spPr>
          <a:xfrm>
            <a:off x="452535" y="3831786"/>
            <a:ext cx="7156069" cy="163843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마이페이지에서 주문내역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주문상세내역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리뷰내역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상품문의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쿠폰조회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개인정보 수정이 가능하다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주문내역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리뷰내역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상품문의 리스트 출력은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페이징</a:t>
            </a:r>
            <a:r>
              <a:rPr kumimoji="1" lang="ko-KR" altLang="en-US" sz="2000" dirty="0">
                <a:solidFill>
                  <a:schemeClr val="tx1"/>
                </a:solidFill>
              </a:rPr>
              <a:t> 처리된다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 descr="텍스트, 영수증, 스크린샷, 라인이(가) 표시된 사진&#10;&#10;자동 생성된 설명">
            <a:extLst>
              <a:ext uri="{FF2B5EF4-FFF2-40B4-BE49-F238E27FC236}">
                <a16:creationId xmlns:a16="http://schemas.microsoft.com/office/drawing/2014/main" id="{83254BF9-B77E-99A8-E167-776F4897B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8" y="5486546"/>
            <a:ext cx="7772400" cy="2192215"/>
          </a:xfrm>
          <a:prstGeom prst="rect">
            <a:avLst/>
          </a:prstGeom>
        </p:spPr>
      </p:pic>
      <p:pic>
        <p:nvPicPr>
          <p:cNvPr id="16" name="그림 15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A6242F6B-EE1E-4885-F9EE-F03BC6C9D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43" y="7555918"/>
            <a:ext cx="7772400" cy="221937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74BBC3-18B0-C1F5-C6F7-FE1ABE344CDF}"/>
              </a:ext>
            </a:extLst>
          </p:cNvPr>
          <p:cNvSpPr/>
          <p:nvPr/>
        </p:nvSpPr>
        <p:spPr>
          <a:xfrm>
            <a:off x="3200400" y="7048500"/>
            <a:ext cx="2362200" cy="630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10239B-85C9-3651-7DA0-51CA9FB8C1C7}"/>
              </a:ext>
            </a:extLst>
          </p:cNvPr>
          <p:cNvSpPr/>
          <p:nvPr/>
        </p:nvSpPr>
        <p:spPr>
          <a:xfrm>
            <a:off x="8668562" y="37560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8A69DC-9B21-4BDA-AD57-EE5D4082218E}"/>
              </a:ext>
            </a:extLst>
          </p:cNvPr>
          <p:cNvSpPr/>
          <p:nvPr/>
        </p:nvSpPr>
        <p:spPr>
          <a:xfrm>
            <a:off x="452534" y="511712"/>
            <a:ext cx="8408127" cy="9399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F9CB4C-F28B-24F2-2FCB-0029130F132F}"/>
              </a:ext>
            </a:extLst>
          </p:cNvPr>
          <p:cNvSpPr/>
          <p:nvPr/>
        </p:nvSpPr>
        <p:spPr>
          <a:xfrm>
            <a:off x="3810000" y="3390019"/>
            <a:ext cx="2362200" cy="503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54678C4-BAA0-D2FE-BF63-4FBC4C980B09}"/>
              </a:ext>
            </a:extLst>
          </p:cNvPr>
          <p:cNvSpPr/>
          <p:nvPr/>
        </p:nvSpPr>
        <p:spPr>
          <a:xfrm>
            <a:off x="3569948" y="314224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C3F5D0A-66C8-7A0A-161B-640F43DB51D2}"/>
              </a:ext>
            </a:extLst>
          </p:cNvPr>
          <p:cNvSpPr/>
          <p:nvPr/>
        </p:nvSpPr>
        <p:spPr>
          <a:xfrm>
            <a:off x="2941715" y="681078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5FC87F-9143-6A49-7649-0D88807FA90F}"/>
              </a:ext>
            </a:extLst>
          </p:cNvPr>
          <p:cNvSpPr/>
          <p:nvPr/>
        </p:nvSpPr>
        <p:spPr>
          <a:xfrm>
            <a:off x="2438400" y="2781300"/>
            <a:ext cx="762000" cy="360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6B6B78E-792F-7315-BB88-79354901F7F3}"/>
              </a:ext>
            </a:extLst>
          </p:cNvPr>
          <p:cNvCxnSpPr>
            <a:stCxn id="27" idx="2"/>
          </p:cNvCxnSpPr>
          <p:nvPr/>
        </p:nvCxnSpPr>
        <p:spPr>
          <a:xfrm>
            <a:off x="2819400" y="3142241"/>
            <a:ext cx="0" cy="13154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2C6151C-9607-2E17-22CC-333A55D57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2" y="573275"/>
            <a:ext cx="7772400" cy="7924162"/>
          </a:xfrm>
          <a:prstGeom prst="rect">
            <a:avLst/>
          </a:prstGeom>
        </p:spPr>
      </p:pic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B139392-DCA3-FE21-A3CF-293C4BE6BF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84" y="6689310"/>
            <a:ext cx="3992717" cy="200464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D7BEFD-1F04-FC4D-D05A-2103507CAC8A}"/>
              </a:ext>
            </a:extLst>
          </p:cNvPr>
          <p:cNvSpPr/>
          <p:nvPr/>
        </p:nvSpPr>
        <p:spPr>
          <a:xfrm>
            <a:off x="3748760" y="6560428"/>
            <a:ext cx="2149111" cy="184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정규표현식을 사용하여 사용자가 입력한 값에 유효성 검사를 구현했습니다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이메일 중복체크 </a:t>
            </a:r>
            <a:r>
              <a:rPr kumimoji="1" lang="en-US" altLang="ko-KR" sz="2000" dirty="0">
                <a:solidFill>
                  <a:schemeClr val="tx1"/>
                </a:solidFill>
              </a:rPr>
              <a:t>(Ajax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r>
              <a:rPr kumimoji="1" lang="en-US" altLang="ko-KR" sz="20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en-US" altLang="ko-KR" sz="2000" dirty="0" err="1">
                <a:solidFill>
                  <a:schemeClr val="tx1"/>
                </a:solidFill>
              </a:rPr>
              <a:t>daum</a:t>
            </a:r>
            <a:r>
              <a:rPr kumimoji="1" lang="en-US" altLang="ko-KR" sz="2000" dirty="0">
                <a:solidFill>
                  <a:schemeClr val="tx1"/>
                </a:solidFill>
              </a:rPr>
              <a:t> post API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r>
              <a:rPr kumimoji="1" lang="en-US" altLang="ko-KR" sz="2000" dirty="0">
                <a:solidFill>
                  <a:schemeClr val="tx1"/>
                </a:solidFill>
              </a:rPr>
              <a:t>jQuery UI </a:t>
            </a:r>
            <a:r>
              <a:rPr kumimoji="1" lang="en-US" altLang="ko-KR" sz="2000" dirty="0" err="1">
                <a:solidFill>
                  <a:schemeClr val="tx1"/>
                </a:solidFill>
              </a:rPr>
              <a:t>datepicker</a:t>
            </a:r>
            <a:r>
              <a:rPr kumimoji="1" lang="en-US" altLang="ko-KR" sz="2000" dirty="0">
                <a:solidFill>
                  <a:schemeClr val="tx1"/>
                </a:solidFill>
              </a:rPr>
              <a:t>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lvl="1"/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FAFBBA-EEAD-F96B-A470-8CE4E4E3F87B}"/>
              </a:ext>
            </a:extLst>
          </p:cNvPr>
          <p:cNvSpPr/>
          <p:nvPr/>
        </p:nvSpPr>
        <p:spPr>
          <a:xfrm>
            <a:off x="2026734" y="1469216"/>
            <a:ext cx="4236360" cy="3826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9669C20-7276-B2F4-16A4-9666CE385451}"/>
              </a:ext>
            </a:extLst>
          </p:cNvPr>
          <p:cNvSpPr/>
          <p:nvPr/>
        </p:nvSpPr>
        <p:spPr>
          <a:xfrm>
            <a:off x="1801060" y="1182722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12E2E5E-3DD1-2B07-2327-D2C872D66AF6}"/>
              </a:ext>
            </a:extLst>
          </p:cNvPr>
          <p:cNvSpPr/>
          <p:nvPr/>
        </p:nvSpPr>
        <p:spPr>
          <a:xfrm>
            <a:off x="7520436" y="342872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68FF7-1019-B922-E042-E2675E6AB961}"/>
              </a:ext>
            </a:extLst>
          </p:cNvPr>
          <p:cNvSpPr/>
          <p:nvPr/>
        </p:nvSpPr>
        <p:spPr>
          <a:xfrm>
            <a:off x="6434299" y="3771901"/>
            <a:ext cx="1258078" cy="52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BFDB393-79A4-0ED7-4FCA-60F902EEAAF2}"/>
              </a:ext>
            </a:extLst>
          </p:cNvPr>
          <p:cNvSpPr/>
          <p:nvPr/>
        </p:nvSpPr>
        <p:spPr>
          <a:xfrm>
            <a:off x="7549983" y="4668062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6D1EE7-D7BE-7D47-39F1-42CF3C6F8958}"/>
              </a:ext>
            </a:extLst>
          </p:cNvPr>
          <p:cNvSpPr/>
          <p:nvPr/>
        </p:nvSpPr>
        <p:spPr>
          <a:xfrm>
            <a:off x="6434299" y="4914900"/>
            <a:ext cx="1258078" cy="60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3B16DA6-C477-B9D4-E9E2-E1F43160F6EE}"/>
              </a:ext>
            </a:extLst>
          </p:cNvPr>
          <p:cNvSpPr/>
          <p:nvPr/>
        </p:nvSpPr>
        <p:spPr>
          <a:xfrm>
            <a:off x="3506376" y="6317516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pic>
        <p:nvPicPr>
          <p:cNvPr id="28" name="그림 2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043E3D4-C090-0F84-6FB2-88E8C23F8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400" y="1290377"/>
            <a:ext cx="4356099" cy="60871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860C17E-7375-BBA2-3DA7-03468C855AF5}"/>
              </a:ext>
            </a:extLst>
          </p:cNvPr>
          <p:cNvCxnSpPr/>
          <p:nvPr/>
        </p:nvCxnSpPr>
        <p:spPr>
          <a:xfrm flipV="1">
            <a:off x="7315200" y="2019300"/>
            <a:ext cx="0" cy="17526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71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519238" y="1601827"/>
            <a:ext cx="12643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참조</a:t>
            </a:r>
            <a:r>
              <a:rPr lang="en-US" altLang="ko-KR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</a:p>
          <a:p>
            <a:r>
              <a:rPr lang="ko-KR" altLang="en-US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기존에 운용되고 있는 애견쇼핑몰 사이트들을 참조하여 벤치마킹 하였습니다</a:t>
            </a:r>
            <a:r>
              <a:rPr lang="en-US" altLang="ko-KR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3000" dirty="0">
              <a:solidFill>
                <a:srgbClr val="46464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821000"/>
            <a:ext cx="6705600" cy="4054123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628784"/>
            <a:ext cx="5716044" cy="3998640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4556095"/>
            <a:ext cx="6205290" cy="4319028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EFDD369-FB3A-9AF1-399C-256456BBA4DC}"/>
              </a:ext>
            </a:extLst>
          </p:cNvPr>
          <p:cNvSpPr txBox="1">
            <a:spLocks/>
          </p:cNvSpPr>
          <p:nvPr/>
        </p:nvSpPr>
        <p:spPr>
          <a:xfrm>
            <a:off x="1519238" y="553934"/>
            <a:ext cx="396716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개발환경</a:t>
            </a:r>
            <a:r>
              <a:rPr lang="ko-KR" altLang="en-US" sz="40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8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(Resources)</a:t>
            </a:r>
            <a:endParaRPr lang="ko-KR" altLang="en-US" sz="2800" b="1" dirty="0">
              <a:solidFill>
                <a:srgbClr val="BE8D6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" name="그래픽 5" descr="곰 발바닥 단색으로 채워진">
            <a:extLst>
              <a:ext uri="{FF2B5EF4-FFF2-40B4-BE49-F238E27FC236}">
                <a16:creationId xmlns:a16="http://schemas.microsoft.com/office/drawing/2014/main" id="{189A48AA-4C0A-DE76-C999-339DC83F42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1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검색하기 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2000" dirty="0">
                <a:solidFill>
                  <a:schemeClr val="tx1"/>
                </a:solidFill>
              </a:rPr>
              <a:t>비회원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회원 모두 이용가능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2000" dirty="0">
                <a:solidFill>
                  <a:schemeClr val="tx1"/>
                </a:solidFill>
              </a:rPr>
              <a:t>검색조건 </a:t>
            </a:r>
            <a:r>
              <a:rPr kumimoji="1" lang="en-US" altLang="ko-KR" sz="2000" dirty="0">
                <a:solidFill>
                  <a:schemeClr val="tx1"/>
                </a:solidFill>
              </a:rPr>
              <a:t>:</a:t>
            </a:r>
            <a:r>
              <a:rPr kumimoji="1" lang="ko-KR" altLang="en-US" sz="2000" dirty="0">
                <a:solidFill>
                  <a:schemeClr val="tx1"/>
                </a:solidFill>
              </a:rPr>
              <a:t> 전체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패션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푸드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장난감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산책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목욕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lvl="1"/>
            <a:r>
              <a:rPr kumimoji="1" lang="en-US" altLang="ko-KR" sz="2000" dirty="0">
                <a:solidFill>
                  <a:schemeClr val="tx1"/>
                </a:solidFill>
              </a:rPr>
              <a:t>2.</a:t>
            </a:r>
            <a:r>
              <a:rPr kumimoji="1" lang="ko-KR" altLang="en-US" sz="2000" dirty="0">
                <a:solidFill>
                  <a:schemeClr val="tx1"/>
                </a:solidFill>
              </a:rPr>
              <a:t> 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페이징</a:t>
            </a:r>
            <a:r>
              <a:rPr kumimoji="1" lang="ko-KR" altLang="en-US" sz="2000" dirty="0">
                <a:solidFill>
                  <a:schemeClr val="tx1"/>
                </a:solidFill>
              </a:rPr>
              <a:t> 처리된다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C6B0C099-31CF-468A-29D2-DA753DB79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19100"/>
            <a:ext cx="6083300" cy="9867900"/>
          </a:xfrm>
          <a:prstGeom prst="rect">
            <a:avLst/>
          </a:prstGeom>
        </p:spPr>
      </p:pic>
      <p:pic>
        <p:nvPicPr>
          <p:cNvPr id="13" name="그림 1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21F5608-A51F-C8E1-66A7-29353FC1F8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t="8161" r="68464" b="79015"/>
          <a:stretch/>
        </p:blipFill>
        <p:spPr>
          <a:xfrm>
            <a:off x="304800" y="2121840"/>
            <a:ext cx="2971800" cy="108966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75C76A-2144-9252-69B0-C92DB30F618F}"/>
              </a:ext>
            </a:extLst>
          </p:cNvPr>
          <p:cNvSpPr/>
          <p:nvPr/>
        </p:nvSpPr>
        <p:spPr>
          <a:xfrm>
            <a:off x="3810000" y="952500"/>
            <a:ext cx="1402266" cy="407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E7A8A91-8891-0AFB-F984-55A6C58C2853}"/>
              </a:ext>
            </a:extLst>
          </p:cNvPr>
          <p:cNvSpPr/>
          <p:nvPr/>
        </p:nvSpPr>
        <p:spPr>
          <a:xfrm>
            <a:off x="3436776" y="54927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11608D1-EC1E-C2C5-0003-480DD05FB2E6}"/>
              </a:ext>
            </a:extLst>
          </p:cNvPr>
          <p:cNvCxnSpPr>
            <a:cxnSpLocks/>
          </p:cNvCxnSpPr>
          <p:nvPr/>
        </p:nvCxnSpPr>
        <p:spPr>
          <a:xfrm flipH="1">
            <a:off x="2468053" y="1331877"/>
            <a:ext cx="1341947" cy="881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7B3A09-4EFE-DBAE-A1BE-56F5BC95348E}"/>
              </a:ext>
            </a:extLst>
          </p:cNvPr>
          <p:cNvSpPr/>
          <p:nvPr/>
        </p:nvSpPr>
        <p:spPr>
          <a:xfrm>
            <a:off x="400179" y="2318033"/>
            <a:ext cx="3136641" cy="788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C853FA-C616-8DF0-ECCF-ABF0B4F2E9F6}"/>
              </a:ext>
            </a:extLst>
          </p:cNvPr>
          <p:cNvSpPr/>
          <p:nvPr/>
        </p:nvSpPr>
        <p:spPr>
          <a:xfrm>
            <a:off x="4902329" y="9715500"/>
            <a:ext cx="3136641" cy="559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AE8E5F1-A1CA-5AFC-F82D-DFAAEB319673}"/>
              </a:ext>
            </a:extLst>
          </p:cNvPr>
          <p:cNvSpPr/>
          <p:nvPr/>
        </p:nvSpPr>
        <p:spPr>
          <a:xfrm>
            <a:off x="4664610" y="946602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617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리뷰 글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별점</a:t>
            </a:r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 err="1">
                <a:solidFill>
                  <a:schemeClr val="tx1"/>
                </a:solidFill>
              </a:rPr>
              <a:t>api</a:t>
            </a:r>
            <a:r>
              <a:rPr kumimoji="1" lang="ko-KR" altLang="en-US" sz="2000" dirty="0">
                <a:solidFill>
                  <a:schemeClr val="tx1"/>
                </a:solidFill>
              </a:rPr>
              <a:t>사용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회원만 댓글을 작성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수정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삭제 가능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댓글 리스트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페이징</a:t>
            </a:r>
            <a:r>
              <a:rPr kumimoji="1" lang="ko-KR" altLang="en-US" sz="2000" dirty="0">
                <a:solidFill>
                  <a:schemeClr val="tx1"/>
                </a:solidFill>
              </a:rPr>
              <a:t> 출력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 descr="텍스트, 스크린샷, 플런저, 디자인이(가) 표시된 사진&#10;&#10;자동 생성된 설명">
            <a:extLst>
              <a:ext uri="{FF2B5EF4-FFF2-40B4-BE49-F238E27FC236}">
                <a16:creationId xmlns:a16="http://schemas.microsoft.com/office/drawing/2014/main" id="{E23A2DD7-3292-98D7-87D6-BE9243469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" y="559798"/>
            <a:ext cx="7594600" cy="8178800"/>
          </a:xfrm>
          <a:prstGeom prst="rect">
            <a:avLst/>
          </a:prstGeom>
        </p:spPr>
      </p:pic>
      <p:pic>
        <p:nvPicPr>
          <p:cNvPr id="3" name="그림 2" descr="스크린샷, 텍스트, 라인, 직사각형이(가) 표시된 사진&#10;&#10;자동 생성된 설명">
            <a:extLst>
              <a:ext uri="{FF2B5EF4-FFF2-40B4-BE49-F238E27FC236}">
                <a16:creationId xmlns:a16="http://schemas.microsoft.com/office/drawing/2014/main" id="{D28AC83A-7154-809E-7C60-99A2FA457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73" y="5145833"/>
            <a:ext cx="7772400" cy="37851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C2460AD-0581-4DEF-2D79-AD05E942F3B6}"/>
              </a:ext>
            </a:extLst>
          </p:cNvPr>
          <p:cNvSpPr/>
          <p:nvPr/>
        </p:nvSpPr>
        <p:spPr>
          <a:xfrm>
            <a:off x="3276600" y="2994464"/>
            <a:ext cx="1356640" cy="48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B097BA-8EC5-0200-DDE3-10C806F2A684}"/>
              </a:ext>
            </a:extLst>
          </p:cNvPr>
          <p:cNvSpPr/>
          <p:nvPr/>
        </p:nvSpPr>
        <p:spPr>
          <a:xfrm>
            <a:off x="2966100" y="2756745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8DF40F-57F4-910F-E86C-5DDC6D8C0CB8}"/>
              </a:ext>
            </a:extLst>
          </p:cNvPr>
          <p:cNvSpPr/>
          <p:nvPr/>
        </p:nvSpPr>
        <p:spPr>
          <a:xfrm>
            <a:off x="9448800" y="5676900"/>
            <a:ext cx="91595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D72B8A-4EF3-BFC5-9376-5F3A6E43C307}"/>
              </a:ext>
            </a:extLst>
          </p:cNvPr>
          <p:cNvSpPr/>
          <p:nvPr/>
        </p:nvSpPr>
        <p:spPr>
          <a:xfrm>
            <a:off x="9082268" y="5341144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93A750-AC84-01EA-390E-2923F22C717E}"/>
              </a:ext>
            </a:extLst>
          </p:cNvPr>
          <p:cNvSpPr/>
          <p:nvPr/>
        </p:nvSpPr>
        <p:spPr>
          <a:xfrm>
            <a:off x="5943600" y="6362700"/>
            <a:ext cx="1356640" cy="48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C6FDEA1-D128-84DD-C69F-B63E1F430815}"/>
              </a:ext>
            </a:extLst>
          </p:cNvPr>
          <p:cNvSpPr/>
          <p:nvPr/>
        </p:nvSpPr>
        <p:spPr>
          <a:xfrm>
            <a:off x="5685973" y="612498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EACB57-F171-D001-F363-5E7B1C0A76C1}"/>
              </a:ext>
            </a:extLst>
          </p:cNvPr>
          <p:cNvSpPr/>
          <p:nvPr/>
        </p:nvSpPr>
        <p:spPr>
          <a:xfrm>
            <a:off x="2976468" y="7038427"/>
            <a:ext cx="7388287" cy="1029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6602964-05C4-982B-95F6-108D1D845E40}"/>
              </a:ext>
            </a:extLst>
          </p:cNvPr>
          <p:cNvCxnSpPr/>
          <p:nvPr/>
        </p:nvCxnSpPr>
        <p:spPr>
          <a:xfrm flipH="1">
            <a:off x="9557706" y="6124981"/>
            <a:ext cx="272094" cy="72579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3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08" t="6968" r="1024" b="26466"/>
          <a:stretch/>
        </p:blipFill>
        <p:spPr>
          <a:xfrm>
            <a:off x="1355583" y="1104899"/>
            <a:ext cx="7757889" cy="3249262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355583" y="4381500"/>
            <a:ext cx="7717265" cy="5034592"/>
            <a:chOff x="2209800" y="5315218"/>
            <a:chExt cx="12899571" cy="769865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/>
            <a:srcRect l="416" t="74485" r="833" b="5556"/>
            <a:stretch/>
          </p:blipFill>
          <p:spPr>
            <a:xfrm>
              <a:off x="2209800" y="5315218"/>
              <a:ext cx="12899571" cy="1466583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/>
            <a:srcRect l="416" t="7037" r="833" b="5555"/>
            <a:stretch/>
          </p:blipFill>
          <p:spPr>
            <a:xfrm>
              <a:off x="2209800" y="6591300"/>
              <a:ext cx="12899571" cy="6422571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관리자 메인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smtClean="0">
                <a:solidFill>
                  <a:schemeClr val="tx1"/>
                </a:solidFill>
              </a:rPr>
              <a:t>일별매출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en-US" altLang="ko-KR" sz="2400" b="1" smtClean="0">
                <a:solidFill>
                  <a:schemeClr val="tx1"/>
                </a:solidFill>
              </a:rPr>
              <a:t>2</a:t>
            </a:r>
            <a:r>
              <a:rPr lang="ko-KR" altLang="en-US" sz="2400" b="1" smtClean="0">
                <a:solidFill>
                  <a:schemeClr val="tx1"/>
                </a:solidFill>
              </a:rPr>
              <a:t>주동안의 </a:t>
            </a:r>
            <a:r>
              <a:rPr lang="ko-KR" altLang="en-US" sz="2400" b="1">
                <a:solidFill>
                  <a:schemeClr val="tx1"/>
                </a:solidFill>
              </a:rPr>
              <a:t>매출을 확인할 수 있으며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매출이 없을 시 </a:t>
            </a:r>
            <a:r>
              <a:rPr lang="en-US" altLang="ko-KR" sz="2400" b="1">
                <a:solidFill>
                  <a:schemeClr val="tx1"/>
                </a:solidFill>
              </a:rPr>
              <a:t>0</a:t>
            </a:r>
            <a:r>
              <a:rPr lang="ko-KR" altLang="en-US" sz="2400" b="1">
                <a:solidFill>
                  <a:schemeClr val="tx1"/>
                </a:solidFill>
              </a:rPr>
              <a:t>원으로 표시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smtClean="0">
                <a:solidFill>
                  <a:schemeClr val="tx1"/>
                </a:solidFill>
              </a:rPr>
              <a:t>카테고리별 매출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판매된 카테고리별 비율로 차트에 표시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smtClean="0">
                <a:solidFill>
                  <a:schemeClr val="tx1"/>
                </a:solidFill>
              </a:rPr>
              <a:t>공지사항 리스트가 출력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클릭 시 상세보기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QnA </a:t>
            </a:r>
            <a:r>
              <a:rPr lang="ko-KR" altLang="en-US" sz="2400" b="1" smtClean="0">
                <a:solidFill>
                  <a:schemeClr val="tx1"/>
                </a:solidFill>
              </a:rPr>
              <a:t>리스트 출력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클릭 시 상세보기 가능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리스트 출력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클릭 시 답변글 작성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 </a:t>
            </a:r>
            <a:r>
              <a:rPr lang="ko-KR" altLang="en-US" sz="2400" b="1" smtClean="0">
                <a:solidFill>
                  <a:schemeClr val="tx1"/>
                </a:solidFill>
              </a:rPr>
              <a:t>리스트 출력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14600" y="1823109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514600" y="2324100"/>
            <a:ext cx="3429000" cy="1876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6147051" y="2324100"/>
            <a:ext cx="2844549" cy="1876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544085" y="1823109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14600" y="4481367"/>
            <a:ext cx="2819400" cy="1728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직사각형 30"/>
          <p:cNvSpPr/>
          <p:nvPr/>
        </p:nvSpPr>
        <p:spPr>
          <a:xfrm>
            <a:off x="5638801" y="4480215"/>
            <a:ext cx="3352800" cy="173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1981200" y="4513226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991600" y="4513226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④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r="86792"/>
          <a:stretch/>
        </p:blipFill>
        <p:spPr>
          <a:xfrm>
            <a:off x="1295401" y="2324100"/>
            <a:ext cx="1066799" cy="13034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rcRect b="14236"/>
          <a:stretch/>
        </p:blipFill>
        <p:spPr>
          <a:xfrm>
            <a:off x="1517405" y="6336354"/>
            <a:ext cx="7557968" cy="2010065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2514600" y="6455989"/>
            <a:ext cx="3429000" cy="1728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6" name="직사각형 15"/>
          <p:cNvSpPr/>
          <p:nvPr/>
        </p:nvSpPr>
        <p:spPr>
          <a:xfrm>
            <a:off x="6147051" y="6451004"/>
            <a:ext cx="2844550" cy="173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981200" y="6473983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⑤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991600" y="6488210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⑥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99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rcRect l="21147" r="21147"/>
          <a:stretch/>
        </p:blipFill>
        <p:spPr>
          <a:xfrm>
            <a:off x="1085534" y="1139793"/>
            <a:ext cx="3409576" cy="274315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en-US" altLang="ko-KR" sz="3600" b="1" dirty="0" err="1" smtClean="0">
                <a:solidFill>
                  <a:srgbClr val="756B5F"/>
                </a:solidFill>
              </a:rPr>
              <a:t>QnA</a:t>
            </a:r>
            <a:r>
              <a:rPr lang="en-US" altLang="ko-KR" sz="3600" b="1" dirty="0" smtClean="0">
                <a:solidFill>
                  <a:srgbClr val="756B5F"/>
                </a:solidFill>
              </a:rPr>
              <a:t>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게시판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dirty="0" err="1" smtClean="0">
                <a:solidFill>
                  <a:schemeClr val="tx1"/>
                </a:solidFill>
              </a:rPr>
              <a:t>QnA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작성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문의할 상품을 선택한 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문의 글 작성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문의할 상품을 선택하지 않아도 무방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 smtClean="0">
                <a:solidFill>
                  <a:schemeClr val="tx1"/>
                </a:solidFill>
              </a:rPr>
              <a:t>글 상세보기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작성한 내역을 확인할 수 있으며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작성자는 수정이 가능하고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관리자는 답변 작성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글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답변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관리자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답변한 글은 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작성글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 바로 밑에        이미지 파일을 첨부하고 출력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페이징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글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검색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제목과 내용으로 검색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endParaRPr lang="en-US" altLang="ko-KR" sz="2400" b="1" dirty="0" smtClean="0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l="15937" r="15937"/>
          <a:stretch/>
        </p:blipFill>
        <p:spPr>
          <a:xfrm>
            <a:off x="5245766" y="1183766"/>
            <a:ext cx="3664342" cy="237270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04" y="4215396"/>
            <a:ext cx="3125406" cy="221756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79" y="4103039"/>
            <a:ext cx="4587141" cy="33000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859" y="4177296"/>
            <a:ext cx="2756772" cy="22498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204" y="6819900"/>
            <a:ext cx="3068020" cy="243723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2667000" y="2823969"/>
            <a:ext cx="228600" cy="185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38" name="구부러진 연결선 37"/>
          <p:cNvCxnSpPr>
            <a:stCxn id="37" idx="2"/>
            <a:endCxn id="36" idx="0"/>
          </p:cNvCxnSpPr>
          <p:nvPr/>
        </p:nvCxnSpPr>
        <p:spPr>
          <a:xfrm rot="5400000">
            <a:off x="2072806" y="3394544"/>
            <a:ext cx="1093139" cy="32385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18778" y="4103039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981199" y="4881369"/>
            <a:ext cx="800101" cy="6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2" name="직사각형 41"/>
          <p:cNvSpPr/>
          <p:nvPr/>
        </p:nvSpPr>
        <p:spPr>
          <a:xfrm>
            <a:off x="1295400" y="2061969"/>
            <a:ext cx="3048000" cy="205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44" name="구부러진 연결선 43"/>
          <p:cNvCxnSpPr>
            <a:stCxn id="42" idx="3"/>
            <a:endCxn id="34" idx="0"/>
          </p:cNvCxnSpPr>
          <p:nvPr/>
        </p:nvCxnSpPr>
        <p:spPr>
          <a:xfrm flipV="1">
            <a:off x="4343400" y="1183766"/>
            <a:ext cx="2734537" cy="980767"/>
          </a:xfrm>
          <a:prstGeom prst="curvedConnector4">
            <a:avLst>
              <a:gd name="adj1" fmla="val 16499"/>
              <a:gd name="adj2" fmla="val 123308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550113" y="2127326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524916" y="2602784"/>
            <a:ext cx="1106041" cy="157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49" name="구부러진 연결선 48"/>
          <p:cNvCxnSpPr>
            <a:stCxn id="48" idx="2"/>
            <a:endCxn id="35" idx="0"/>
          </p:cNvCxnSpPr>
          <p:nvPr/>
        </p:nvCxnSpPr>
        <p:spPr>
          <a:xfrm rot="5400000">
            <a:off x="5728606" y="2866065"/>
            <a:ext cx="1455532" cy="124313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구부러진 연결선 49"/>
          <p:cNvCxnSpPr>
            <a:stCxn id="48" idx="2"/>
            <a:endCxn id="3" idx="0"/>
          </p:cNvCxnSpPr>
          <p:nvPr/>
        </p:nvCxnSpPr>
        <p:spPr>
          <a:xfrm rot="16200000" flipH="1">
            <a:off x="7259875" y="2577926"/>
            <a:ext cx="1417432" cy="178130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8093315" y="5791126"/>
            <a:ext cx="399909" cy="152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56" name="구부러진 연결선 55"/>
          <p:cNvCxnSpPr>
            <a:stCxn id="55" idx="2"/>
            <a:endCxn id="5" idx="3"/>
          </p:cNvCxnSpPr>
          <p:nvPr/>
        </p:nvCxnSpPr>
        <p:spPr>
          <a:xfrm rot="16200000" flipH="1">
            <a:off x="7345775" y="6891070"/>
            <a:ext cx="2094944" cy="199954"/>
          </a:xfrm>
          <a:prstGeom prst="curvedConnector4">
            <a:avLst>
              <a:gd name="adj1" fmla="val 20915"/>
              <a:gd name="adj2" fmla="val 21432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5562600" y="8420101"/>
            <a:ext cx="2854424" cy="128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8742660" y="7126064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2400" y="6118726"/>
            <a:ext cx="375783" cy="39637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237301" y="2628900"/>
            <a:ext cx="1106041" cy="157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324679" y="2392351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④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4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en-US" altLang="ko-KR" sz="3600" b="1" dirty="0" smtClean="0">
                <a:solidFill>
                  <a:srgbClr val="756B5F"/>
                </a:solidFill>
              </a:rPr>
              <a:t>FAQ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게시판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작성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관리자측에서만 작성버튼이 출력되며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그 외에는 리스트만 확인 가능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 </a:t>
            </a:r>
            <a:r>
              <a:rPr lang="ko-KR" altLang="en-US" sz="2400" b="1" smtClean="0">
                <a:solidFill>
                  <a:schemeClr val="tx1"/>
                </a:solidFill>
              </a:rPr>
              <a:t>수정 및 삭제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관리자모드에서만 </a:t>
            </a: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관리가 가능하며 이용자측에서는 내용만 확인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리스트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작성된 </a:t>
            </a: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리스트들은 클릭하여 아코디언 형식으로 내용 확인 가능</a:t>
            </a:r>
            <a:endParaRPr lang="en-US" altLang="ko-KR" sz="2400" b="1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-1" b="384"/>
          <a:stretch/>
        </p:blipFill>
        <p:spPr>
          <a:xfrm>
            <a:off x="414246" y="1059550"/>
            <a:ext cx="6345546" cy="33219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6296" r="1250" b="5556"/>
          <a:stretch/>
        </p:blipFill>
        <p:spPr>
          <a:xfrm>
            <a:off x="4724400" y="3741262"/>
            <a:ext cx="5585385" cy="300243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l="1250" t="5926" r="833" b="6666"/>
          <a:stretch/>
        </p:blipFill>
        <p:spPr>
          <a:xfrm>
            <a:off x="647057" y="6158300"/>
            <a:ext cx="5564443" cy="306915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352800" y="2324101"/>
            <a:ext cx="381000" cy="152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2" name="직사각형 31"/>
          <p:cNvSpPr/>
          <p:nvPr/>
        </p:nvSpPr>
        <p:spPr>
          <a:xfrm>
            <a:off x="3429278" y="3666213"/>
            <a:ext cx="255308" cy="149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43" name="구부러진 연결선 42"/>
          <p:cNvCxnSpPr>
            <a:stCxn id="32" idx="3"/>
          </p:cNvCxnSpPr>
          <p:nvPr/>
        </p:nvCxnSpPr>
        <p:spPr>
          <a:xfrm>
            <a:off x="3684586" y="3741051"/>
            <a:ext cx="2487614" cy="170724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271074" y="4356710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cxnSp>
        <p:nvCxnSpPr>
          <p:cNvPr id="51" name="구부러진 연결선 50"/>
          <p:cNvCxnSpPr>
            <a:stCxn id="31" idx="2"/>
            <a:endCxn id="27" idx="1"/>
          </p:cNvCxnSpPr>
          <p:nvPr/>
        </p:nvCxnSpPr>
        <p:spPr>
          <a:xfrm rot="5400000">
            <a:off x="-513008" y="3636566"/>
            <a:ext cx="5216375" cy="2896243"/>
          </a:xfrm>
          <a:prstGeom prst="curvedConnector4">
            <a:avLst>
              <a:gd name="adj1" fmla="val 35291"/>
              <a:gd name="adj2" fmla="val 107893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31174" y="5604302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518863" y="1889413"/>
            <a:ext cx="2053137" cy="334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1948501" y="1777934"/>
            <a:ext cx="486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3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en-US" altLang="ko-KR" sz="3600" b="1" dirty="0" smtClean="0">
                <a:solidFill>
                  <a:srgbClr val="756B5F"/>
                </a:solidFill>
              </a:rPr>
              <a:t>1:1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문의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작성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회원만 작성 가능하며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자신이 작성한 글만 확인 가능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상세보기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작성된 글 확인 및 글 관리</a:t>
            </a:r>
            <a:r>
              <a:rPr lang="en-US" altLang="ko-KR" sz="2400" b="1" smtClean="0">
                <a:solidFill>
                  <a:schemeClr val="tx1"/>
                </a:solidFill>
              </a:rPr>
              <a:t>(</a:t>
            </a:r>
            <a:r>
              <a:rPr lang="ko-KR" altLang="en-US" sz="2400" b="1" smtClean="0">
                <a:solidFill>
                  <a:schemeClr val="tx1"/>
                </a:solidFill>
              </a:rPr>
              <a:t>수정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삭제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답변</a:t>
            </a:r>
            <a:r>
              <a:rPr lang="en-US" altLang="ko-KR" sz="2400" b="1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수정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작성된 제목과 내용 수정 가능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글 답변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관리자 모드에서만 답변이 가능하고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 작성 시</a:t>
            </a:r>
            <a:r>
              <a:rPr lang="en-US" altLang="ko-KR" sz="2400" b="1">
                <a:solidFill>
                  <a:schemeClr val="tx1"/>
                </a:solidFill>
              </a:rPr>
              <a:t> </a:t>
            </a:r>
            <a:r>
              <a:rPr lang="ko-KR" altLang="en-US" sz="2400" b="1" smtClean="0">
                <a:solidFill>
                  <a:schemeClr val="tx1"/>
                </a:solidFill>
              </a:rPr>
              <a:t>기재되어 있는 이메일로 답변 내용 전달</a:t>
            </a:r>
            <a:endParaRPr lang="en-US" altLang="ko-KR" sz="2400" b="1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39018"/>
            <a:ext cx="4678185" cy="240731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936134"/>
            <a:ext cx="4209573" cy="210918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890051"/>
            <a:ext cx="3974509" cy="20133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6335117"/>
            <a:ext cx="4290678" cy="21792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t="7037" r="10834" b="18889"/>
          <a:stretch/>
        </p:blipFill>
        <p:spPr>
          <a:xfrm>
            <a:off x="5725772" y="7510551"/>
            <a:ext cx="4301462" cy="201002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0777" y="986655"/>
            <a:ext cx="3363847" cy="287799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760943" y="2113076"/>
            <a:ext cx="506257" cy="134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3" name="직사각형 22"/>
          <p:cNvSpPr/>
          <p:nvPr/>
        </p:nvSpPr>
        <p:spPr>
          <a:xfrm>
            <a:off x="2514600" y="2456918"/>
            <a:ext cx="506257" cy="134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113951" y="778387"/>
            <a:ext cx="543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41406" y="3359094"/>
            <a:ext cx="543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31512" y="3410069"/>
            <a:ext cx="5373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505201" y="7886700"/>
            <a:ext cx="425828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33" name="구부러진 연결선 32"/>
          <p:cNvCxnSpPr>
            <a:stCxn id="30" idx="2"/>
          </p:cNvCxnSpPr>
          <p:nvPr/>
        </p:nvCxnSpPr>
        <p:spPr>
          <a:xfrm rot="16200000" flipH="1">
            <a:off x="4484293" y="7272921"/>
            <a:ext cx="475301" cy="2007657"/>
          </a:xfrm>
          <a:prstGeom prst="curved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구부러진 연결선 33"/>
          <p:cNvCxnSpPr>
            <a:stCxn id="23" idx="0"/>
            <a:endCxn id="2" idx="0"/>
          </p:cNvCxnSpPr>
          <p:nvPr/>
        </p:nvCxnSpPr>
        <p:spPr>
          <a:xfrm rot="5400000" flipH="1" flipV="1">
            <a:off x="4485084" y="-730699"/>
            <a:ext cx="1470263" cy="4904972"/>
          </a:xfrm>
          <a:prstGeom prst="curvedConnector3">
            <a:avLst>
              <a:gd name="adj1" fmla="val 115548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22" idx="2"/>
            <a:endCxn id="16" idx="0"/>
          </p:cNvCxnSpPr>
          <p:nvPr/>
        </p:nvCxnSpPr>
        <p:spPr>
          <a:xfrm rot="5400000">
            <a:off x="2405813" y="2327875"/>
            <a:ext cx="1688234" cy="152828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 37"/>
          <p:cNvCxnSpPr>
            <a:stCxn id="22" idx="2"/>
            <a:endCxn id="17" idx="0"/>
          </p:cNvCxnSpPr>
          <p:nvPr/>
        </p:nvCxnSpPr>
        <p:spPr>
          <a:xfrm rot="16200000" flipH="1">
            <a:off x="4846588" y="1415383"/>
            <a:ext cx="1642151" cy="330718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구부러진 연결선 43"/>
          <p:cNvCxnSpPr>
            <a:stCxn id="22" idx="2"/>
          </p:cNvCxnSpPr>
          <p:nvPr/>
        </p:nvCxnSpPr>
        <p:spPr>
          <a:xfrm rot="5400000">
            <a:off x="1414706" y="4433554"/>
            <a:ext cx="4785020" cy="41371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352754" y="7167860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mtClean="0">
                <a:solidFill>
                  <a:srgbClr val="FF0000"/>
                </a:solidFill>
              </a:rPr>
              <a:t>④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69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rgbClr val="756B5F"/>
                </a:solidFill>
              </a:rPr>
              <a:t>14. </a:t>
            </a:r>
            <a:r>
              <a:rPr lang="ko-KR" altLang="en-US" sz="2700" b="1" dirty="0">
                <a:solidFill>
                  <a:srgbClr val="756B5F"/>
                </a:solidFill>
              </a:rPr>
              <a:t>차후 개발 내용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4724400" y="1943100"/>
            <a:ext cx="7620000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b="1" dirty="0">
                <a:solidFill>
                  <a:schemeClr val="tx1"/>
                </a:solidFill>
              </a:rPr>
              <a:t>      </a:t>
            </a:r>
            <a:endParaRPr kumimoji="1" lang="en-US" altLang="ko-KR" sz="2400" b="1" dirty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800" b="1" dirty="0">
                <a:solidFill>
                  <a:schemeClr val="tx1"/>
                </a:solidFill>
              </a:rPr>
              <a:t>상품 주문 취소 및 환불 기능 </a:t>
            </a:r>
            <a:r>
              <a:rPr kumimoji="1" lang="ko-KR" altLang="en-US" sz="2800" b="1" dirty="0" smtClean="0">
                <a:solidFill>
                  <a:schemeClr val="tx1"/>
                </a:solidFill>
              </a:rPr>
              <a:t>추가</a:t>
            </a:r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800" b="1" dirty="0" smtClean="0">
                <a:solidFill>
                  <a:schemeClr val="tx1"/>
                </a:solidFill>
              </a:rPr>
              <a:t>회원 적립금을 다양한 </a:t>
            </a:r>
            <a:r>
              <a:rPr kumimoji="1" lang="ko-KR" altLang="en-US" sz="2800" b="1" dirty="0" err="1" smtClean="0">
                <a:solidFill>
                  <a:schemeClr val="tx1"/>
                </a:solidFill>
              </a:rPr>
              <a:t>활용처에</a:t>
            </a:r>
            <a:r>
              <a:rPr kumimoji="1" lang="ko-KR" altLang="en-US" sz="2800" b="1" dirty="0" smtClean="0">
                <a:solidFill>
                  <a:schemeClr val="tx1"/>
                </a:solidFill>
              </a:rPr>
              <a:t> 사용</a:t>
            </a:r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800" b="1" dirty="0" smtClean="0">
                <a:solidFill>
                  <a:schemeClr val="tx1"/>
                </a:solidFill>
              </a:rPr>
              <a:t>관리자의 관리 범위 강화</a:t>
            </a:r>
          </a:p>
          <a:p>
            <a:pPr marL="0" lvl="2" algn="ctr"/>
            <a:endParaRPr kumimoji="1" lang="en-US" altLang="ko-K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74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rgbClr val="756B5F"/>
                </a:solidFill>
              </a:rPr>
              <a:t>15. </a:t>
            </a:r>
            <a:r>
              <a:rPr lang="ko-KR" altLang="en-US" sz="2700" b="1" dirty="0">
                <a:solidFill>
                  <a:srgbClr val="756B5F"/>
                </a:solidFill>
              </a:rPr>
              <a:t>후기</a:t>
            </a:r>
          </a:p>
        </p:txBody>
      </p:sp>
      <p:sp>
        <p:nvSpPr>
          <p:cNvPr id="4" name="L 도형 3"/>
          <p:cNvSpPr/>
          <p:nvPr/>
        </p:nvSpPr>
        <p:spPr>
          <a:xfrm>
            <a:off x="2746726" y="794700"/>
            <a:ext cx="12264674" cy="2520000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인생 처음 팀프로젝트라 긴장을 많이 했는데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팀원분들이</a:t>
            </a:r>
            <a:r>
              <a:rPr lang="ko-KR" altLang="en-US" sz="2700" dirty="0" smtClean="0">
                <a:solidFill>
                  <a:schemeClr val="tx1"/>
                </a:solidFill>
              </a:rPr>
              <a:t> </a:t>
            </a:r>
            <a:endParaRPr lang="en-US" altLang="ko-KR" sz="2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모두 열심히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따라와주셔서</a:t>
            </a:r>
            <a:r>
              <a:rPr lang="ko-KR" altLang="en-US" sz="2700" dirty="0" smtClean="0">
                <a:solidFill>
                  <a:schemeClr val="tx1"/>
                </a:solidFill>
              </a:rPr>
              <a:t> 정말 훌륭하게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만든것</a:t>
            </a:r>
            <a:r>
              <a:rPr lang="ko-KR" altLang="en-US" sz="2700" dirty="0" smtClean="0">
                <a:solidFill>
                  <a:schemeClr val="tx1"/>
                </a:solidFill>
              </a:rPr>
              <a:t> 같습니다</a:t>
            </a:r>
            <a:r>
              <a:rPr lang="en-US" altLang="ko-KR" sz="27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정말 잊지 못할 경험이고 제 인생에 도움이 많이 되었던 경험입니다</a:t>
            </a:r>
            <a:r>
              <a:rPr lang="en-US" altLang="ko-KR" sz="27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미숙한 제 의견에 묵묵히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따라와주셔서</a:t>
            </a:r>
            <a:r>
              <a:rPr lang="ko-KR" altLang="en-US" sz="2700" dirty="0" smtClean="0">
                <a:solidFill>
                  <a:schemeClr val="tx1"/>
                </a:solidFill>
              </a:rPr>
              <a:t> 너무 고맙습니다</a:t>
            </a:r>
            <a:r>
              <a:rPr lang="en-US" altLang="ko-KR" sz="2700" dirty="0" smtClean="0">
                <a:solidFill>
                  <a:schemeClr val="tx1"/>
                </a:solidFill>
              </a:rPr>
              <a:t>.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L 도형 4"/>
          <p:cNvSpPr/>
          <p:nvPr/>
        </p:nvSpPr>
        <p:spPr>
          <a:xfrm>
            <a:off x="2746726" y="6987900"/>
            <a:ext cx="12264674" cy="2520000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chemeClr val="tx1"/>
                </a:solidFill>
              </a:rPr>
              <a:t>     개인프로젝트와 </a:t>
            </a:r>
            <a:r>
              <a:rPr lang="ko-KR" altLang="en-US" sz="2800" dirty="0" err="1">
                <a:solidFill>
                  <a:schemeClr val="tx1"/>
                </a:solidFill>
              </a:rPr>
              <a:t>팀프로젝트</a:t>
            </a:r>
            <a:r>
              <a:rPr lang="ko-KR" altLang="en-US" sz="2800" dirty="0">
                <a:solidFill>
                  <a:schemeClr val="tx1"/>
                </a:solidFill>
              </a:rPr>
              <a:t> 차이가 많이 난다는 것을 몸소 배웠습니다</a:t>
            </a:r>
            <a:r>
              <a:rPr lang="en-US" altLang="ko-KR" sz="28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2800" dirty="0" smtClean="0">
                <a:solidFill>
                  <a:schemeClr val="tx1"/>
                </a:solidFill>
              </a:rPr>
              <a:t>    추후에는 </a:t>
            </a:r>
            <a:r>
              <a:rPr lang="ko-KR" altLang="en-US" sz="2800" dirty="0">
                <a:solidFill>
                  <a:schemeClr val="tx1"/>
                </a:solidFill>
              </a:rPr>
              <a:t>월별 통계도 추가하여 마케팅에도 도움이 되었으면 좋겠습니다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sp>
        <p:nvSpPr>
          <p:cNvPr id="7" name="L 도형 6"/>
          <p:cNvSpPr/>
          <p:nvPr/>
        </p:nvSpPr>
        <p:spPr>
          <a:xfrm>
            <a:off x="2736472" y="3863700"/>
            <a:ext cx="12264674" cy="2520000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처음 </a:t>
            </a:r>
            <a:r>
              <a:rPr lang="ko-KR" altLang="en-US" sz="2700" dirty="0">
                <a:solidFill>
                  <a:schemeClr val="tx1"/>
                </a:solidFill>
              </a:rPr>
              <a:t>해보는 팀 프로젝트여서 많은 걱정이 있었지만 팀장님과 팀원 덕분에 무사히 프로젝트를 완성할 수 있었던 것 같습니다</a:t>
            </a:r>
            <a:r>
              <a:rPr lang="en-US" altLang="ko-KR" sz="27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진짜 쇼핑몰 같은 페이지 만드느라 고생 많으셨어요</a:t>
            </a:r>
            <a:r>
              <a:rPr lang="en-US" altLang="ko-KR" sz="2700" dirty="0">
                <a:solidFill>
                  <a:schemeClr val="tx1"/>
                </a:solidFill>
              </a:rPr>
              <a:t>! 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6724" y="6987900"/>
            <a:ext cx="157371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유민상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6724" y="789049"/>
            <a:ext cx="155711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>
                <a:solidFill>
                  <a:schemeClr val="bg1"/>
                </a:solidFill>
              </a:rPr>
              <a:t>신치윤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0124" y="3847794"/>
            <a:ext cx="157371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김소연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24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0" y="2628900"/>
            <a:ext cx="12683763" cy="21393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THANK YOU</a:t>
            </a:r>
            <a:endParaRPr lang="en-US" dirty="0"/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81" y="4914900"/>
            <a:ext cx="3657600" cy="1642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19"/>
          <p:cNvGrpSpPr>
            <a:grpSpLocks/>
          </p:cNvGrpSpPr>
          <p:nvPr/>
        </p:nvGrpSpPr>
        <p:grpSpPr bwMode="auto">
          <a:xfrm>
            <a:off x="3548065" y="1318693"/>
            <a:ext cx="11018045" cy="647700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64" name="직사각형 63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Windows 10 Home</a:t>
              </a:r>
            </a:p>
          </p:txBody>
        </p:sp>
      </p:grpSp>
      <p:grpSp>
        <p:nvGrpSpPr>
          <p:cNvPr id="66" name="그룹 20"/>
          <p:cNvGrpSpPr>
            <a:grpSpLocks/>
          </p:cNvGrpSpPr>
          <p:nvPr/>
        </p:nvGrpSpPr>
        <p:grpSpPr bwMode="auto">
          <a:xfrm>
            <a:off x="3548065" y="2166418"/>
            <a:ext cx="11018045" cy="647700"/>
            <a:chOff x="841375" y="1704181"/>
            <a:chExt cx="7344730" cy="432000"/>
          </a:xfrm>
          <a:solidFill>
            <a:srgbClr val="CDC1B6"/>
          </a:solidFill>
        </p:grpSpPr>
        <p:sp>
          <p:nvSpPr>
            <p:cNvPr id="67" name="직사각형 66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Apache Tomcat 9.0</a:t>
              </a:r>
            </a:p>
          </p:txBody>
        </p:sp>
      </p:grpSp>
      <p:grpSp>
        <p:nvGrpSpPr>
          <p:cNvPr id="69" name="그룹 21"/>
          <p:cNvGrpSpPr>
            <a:grpSpLocks/>
          </p:cNvGrpSpPr>
          <p:nvPr/>
        </p:nvGrpSpPr>
        <p:grpSpPr bwMode="auto">
          <a:xfrm>
            <a:off x="3543300" y="3016524"/>
            <a:ext cx="11020425" cy="647700"/>
            <a:chOff x="838200" y="2352675"/>
            <a:chExt cx="7346318" cy="432000"/>
          </a:xfrm>
          <a:solidFill>
            <a:srgbClr val="CDC1B6"/>
          </a:solidFill>
        </p:grpSpPr>
        <p:sp>
          <p:nvSpPr>
            <p:cNvPr id="70" name="직사각형 69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 lvl="1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72" name="그룹 22"/>
          <p:cNvGrpSpPr>
            <a:grpSpLocks/>
          </p:cNvGrpSpPr>
          <p:nvPr/>
        </p:nvGrpSpPr>
        <p:grpSpPr bwMode="auto">
          <a:xfrm>
            <a:off x="3526632" y="3864249"/>
            <a:ext cx="11018043" cy="650082"/>
            <a:chOff x="827088" y="2964656"/>
            <a:chExt cx="7344730" cy="432000"/>
          </a:xfrm>
          <a:solidFill>
            <a:srgbClr val="CDC1B6"/>
          </a:solidFill>
        </p:grpSpPr>
        <p:sp>
          <p:nvSpPr>
            <p:cNvPr id="73" name="직사각형 72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Java Platform 8, JSP &amp; Servlet </a:t>
              </a:r>
            </a:p>
          </p:txBody>
        </p:sp>
      </p:grpSp>
      <p:grpSp>
        <p:nvGrpSpPr>
          <p:cNvPr id="75" name="그룹 24"/>
          <p:cNvGrpSpPr>
            <a:grpSpLocks/>
          </p:cNvGrpSpPr>
          <p:nvPr/>
        </p:nvGrpSpPr>
        <p:grpSpPr bwMode="auto">
          <a:xfrm>
            <a:off x="3526632" y="5564461"/>
            <a:ext cx="11018043" cy="647700"/>
            <a:chOff x="827088" y="4174331"/>
            <a:chExt cx="7344730" cy="432000"/>
          </a:xfrm>
          <a:solidFill>
            <a:srgbClr val="CDC1B6"/>
          </a:solidFill>
        </p:grpSpPr>
        <p:sp>
          <p:nvSpPr>
            <p:cNvPr id="76" name="직사각형 75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HTML5, CSS/CSS3, JavaScript, jQuery</a:t>
              </a:r>
            </a:p>
          </p:txBody>
        </p:sp>
      </p:grpSp>
      <p:grpSp>
        <p:nvGrpSpPr>
          <p:cNvPr id="78" name="그룹 23"/>
          <p:cNvGrpSpPr>
            <a:grpSpLocks/>
          </p:cNvGrpSpPr>
          <p:nvPr/>
        </p:nvGrpSpPr>
        <p:grpSpPr bwMode="auto">
          <a:xfrm>
            <a:off x="3526634" y="4714356"/>
            <a:ext cx="11018045" cy="647700"/>
            <a:chOff x="827088" y="3576637"/>
            <a:chExt cx="7344731" cy="432000"/>
          </a:xfrm>
          <a:solidFill>
            <a:srgbClr val="CDC1B6"/>
          </a:solidFill>
        </p:grpSpPr>
        <p:sp>
          <p:nvSpPr>
            <p:cNvPr id="79" name="직사각형 78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Framework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ko-KR" altLang="en-US" dirty="0">
                  <a:solidFill>
                    <a:srgbClr val="3F3F48"/>
                  </a:solidFill>
                  <a:latin typeface="+mn-ea"/>
                </a:rPr>
                <a:t>전자정부 표준 프레임워크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(Spring framework),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Mybatis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framework </a:t>
              </a:r>
              <a:endParaRPr lang="en-US" altLang="ko-KR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81" name="그룹 26"/>
          <p:cNvGrpSpPr>
            <a:grpSpLocks/>
          </p:cNvGrpSpPr>
          <p:nvPr/>
        </p:nvGrpSpPr>
        <p:grpSpPr bwMode="auto">
          <a:xfrm>
            <a:off x="3526632" y="7262297"/>
            <a:ext cx="11046618" cy="1615003"/>
            <a:chOff x="827088" y="5229200"/>
            <a:chExt cx="7364600" cy="431946"/>
          </a:xfrm>
          <a:solidFill>
            <a:srgbClr val="CDC1B6"/>
          </a:solidFill>
        </p:grpSpPr>
        <p:sp>
          <p:nvSpPr>
            <p:cNvPr id="82" name="직사각형 81"/>
            <p:cNvSpPr/>
            <p:nvPr/>
          </p:nvSpPr>
          <p:spPr>
            <a:xfrm>
              <a:off x="2071720" y="5229200"/>
              <a:ext cx="6119968" cy="431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JavaScript jquery-3.4.x, jquery-ui-1.11.4, 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jquery-easyui-1.4.5, 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Bootstrap, Bootstrap-star-rating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, 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bootstrap-select,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Daum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PostCode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,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JQueryUI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DatePicker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,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summerNoteEdit</a:t>
              </a:r>
              <a:endParaRPr lang="en-US" altLang="ko-KR" dirty="0">
                <a:solidFill>
                  <a:srgbClr val="3F3F48"/>
                </a:solidFill>
                <a:latin typeface="+mn-ea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827088" y="5229200"/>
              <a:ext cx="1081115" cy="43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84" name="그룹 25"/>
          <p:cNvGrpSpPr>
            <a:grpSpLocks/>
          </p:cNvGrpSpPr>
          <p:nvPr/>
        </p:nvGrpSpPr>
        <p:grpSpPr bwMode="auto">
          <a:xfrm>
            <a:off x="3526632" y="6412186"/>
            <a:ext cx="11018043" cy="650082"/>
            <a:chOff x="827088" y="4800600"/>
            <a:chExt cx="7344730" cy="432000"/>
          </a:xfrm>
          <a:solidFill>
            <a:srgbClr val="CDC1B6"/>
          </a:solidFill>
        </p:grpSpPr>
        <p:sp>
          <p:nvSpPr>
            <p:cNvPr id="85" name="직사각형 84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Spring tool suite 3.9.14,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eXERD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 (E-R Modeling Tool) ,</a:t>
              </a:r>
              <a:r>
                <a:rPr lang="ko-KR" altLang="en-US" dirty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sqldeveloper</a:t>
              </a:r>
              <a:endParaRPr lang="en-US" altLang="ko-KR" dirty="0">
                <a:solidFill>
                  <a:srgbClr val="3F3F48"/>
                </a:solidFill>
                <a:latin typeface="+mn-ea"/>
              </a:endParaRPr>
            </a:p>
          </p:txBody>
        </p:sp>
      </p:grpSp>
      <p:sp>
        <p:nvSpPr>
          <p:cNvPr id="87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6553200" y="6203951"/>
            <a:ext cx="21336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3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1D66A6-993D-63BF-10EC-534F427B0C39}"/>
              </a:ext>
            </a:extLst>
          </p:cNvPr>
          <p:cNvSpPr txBox="1">
            <a:spLocks/>
          </p:cNvSpPr>
          <p:nvPr/>
        </p:nvSpPr>
        <p:spPr>
          <a:xfrm>
            <a:off x="1519238" y="553934"/>
            <a:ext cx="2825206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 및 목적</a:t>
            </a:r>
          </a:p>
        </p:txBody>
      </p:sp>
      <p:pic>
        <p:nvPicPr>
          <p:cNvPr id="3" name="그래픽 2" descr="곰 발바닥 단색으로 채워진">
            <a:extLst>
              <a:ext uri="{FF2B5EF4-FFF2-40B4-BE49-F238E27FC236}">
                <a16:creationId xmlns:a16="http://schemas.microsoft.com/office/drawing/2014/main" id="{2EB0CEE7-621B-7E79-0F3B-EC3D82F95D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51760" y="640618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E8D6E"/>
                </a:solidFill>
              </a:rPr>
              <a:t>(</a:t>
            </a:r>
            <a:r>
              <a:rPr lang="ko-KR" altLang="en-US" b="1" dirty="0">
                <a:solidFill>
                  <a:srgbClr val="BE8D6E"/>
                </a:solidFill>
              </a:rPr>
              <a:t>사용자 모드 측 </a:t>
            </a:r>
            <a:r>
              <a:rPr lang="en-US" altLang="ko-KR" b="1" dirty="0">
                <a:solidFill>
                  <a:srgbClr val="BE8D6E"/>
                </a:solidFill>
              </a:rPr>
              <a:t>WBS)</a:t>
            </a:r>
            <a:endParaRPr lang="ko-KR" altLang="en-US" b="1" dirty="0">
              <a:solidFill>
                <a:srgbClr val="BE8D6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05816" y="1876526"/>
            <a:ext cx="2409628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bowow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36639" y="4234347"/>
            <a:ext cx="1927703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95400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가입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13815" y="3260613"/>
            <a:ext cx="1927703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로그인</a:t>
            </a:r>
            <a:r>
              <a:rPr lang="en-US" altLang="ko-KR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로그아웃</a:t>
            </a:r>
          </a:p>
        </p:txBody>
      </p:sp>
      <p:cxnSp>
        <p:nvCxnSpPr>
          <p:cNvPr id="73" name="꺾인 연결선 72"/>
          <p:cNvCxnSpPr>
            <a:cxnSpLocks/>
            <a:stCxn id="78" idx="2"/>
            <a:endCxn id="12" idx="0"/>
          </p:cNvCxnSpPr>
          <p:nvPr/>
        </p:nvCxnSpPr>
        <p:spPr>
          <a:xfrm rot="5400000">
            <a:off x="2410904" y="3353998"/>
            <a:ext cx="1559508" cy="234473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39" idx="3"/>
            <a:endCxn id="10" idx="0"/>
          </p:cNvCxnSpPr>
          <p:nvPr/>
        </p:nvCxnSpPr>
        <p:spPr>
          <a:xfrm>
            <a:off x="8641518" y="3503613"/>
            <a:ext cx="8358973" cy="730734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89" idx="2"/>
            <a:endCxn id="106" idx="0"/>
          </p:cNvCxnSpPr>
          <p:nvPr/>
        </p:nvCxnSpPr>
        <p:spPr>
          <a:xfrm rot="16200000" flipH="1">
            <a:off x="6012806" y="6517774"/>
            <a:ext cx="1480787" cy="51894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3399175" y="3260613"/>
            <a:ext cx="1927703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비회원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507223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아이디</a:t>
            </a:r>
            <a:r>
              <a:rPr lang="en-US" altLang="ko-KR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비밀번호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찾기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770837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2472219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FAQ</a:t>
            </a: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게시판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8001493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공지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사항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10236858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QnA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게시판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5229737" y="7517642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</a:t>
            </a:r>
            <a:endParaRPr lang="en-US" altLang="ko-KR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보기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6581282" y="7517642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</a:t>
            </a:r>
            <a:endParaRPr lang="en-US" altLang="ko-KR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검색</a:t>
            </a:r>
          </a:p>
        </p:txBody>
      </p:sp>
      <p:cxnSp>
        <p:nvCxnSpPr>
          <p:cNvPr id="123" name="직선 연결선 122"/>
          <p:cNvCxnSpPr>
            <a:cxnSpLocks/>
            <a:endCxn id="5" idx="2"/>
          </p:cNvCxnSpPr>
          <p:nvPr/>
        </p:nvCxnSpPr>
        <p:spPr>
          <a:xfrm flipV="1">
            <a:off x="7810630" y="2416526"/>
            <a:ext cx="0" cy="84408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 124"/>
          <p:cNvCxnSpPr>
            <a:cxnSpLocks/>
          </p:cNvCxnSpPr>
          <p:nvPr/>
        </p:nvCxnSpPr>
        <p:spPr>
          <a:xfrm rot="5400000">
            <a:off x="5664785" y="1171446"/>
            <a:ext cx="844087" cy="344760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cxnSpLocks/>
            <a:stCxn id="78" idx="2"/>
            <a:endCxn id="85" idx="0"/>
          </p:cNvCxnSpPr>
          <p:nvPr/>
        </p:nvCxnSpPr>
        <p:spPr>
          <a:xfrm rot="5400000">
            <a:off x="3516816" y="4459910"/>
            <a:ext cx="1559508" cy="13291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>
            <a:cxnSpLocks/>
            <a:stCxn id="78" idx="2"/>
            <a:endCxn id="89" idx="0"/>
          </p:cNvCxnSpPr>
          <p:nvPr/>
        </p:nvCxnSpPr>
        <p:spPr>
          <a:xfrm rot="16200000" flipH="1">
            <a:off x="4648622" y="3461017"/>
            <a:ext cx="1559508" cy="213069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cxnSpLocks/>
            <a:stCxn id="78" idx="2"/>
            <a:endCxn id="100" idx="0"/>
          </p:cNvCxnSpPr>
          <p:nvPr/>
        </p:nvCxnSpPr>
        <p:spPr>
          <a:xfrm rot="16200000" flipH="1">
            <a:off x="5763950" y="2345689"/>
            <a:ext cx="1559508" cy="436135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 128"/>
          <p:cNvCxnSpPr>
            <a:cxnSpLocks/>
            <a:stCxn id="78" idx="2"/>
            <a:endCxn id="102" idx="0"/>
          </p:cNvCxnSpPr>
          <p:nvPr/>
        </p:nvCxnSpPr>
        <p:spPr>
          <a:xfrm rot="16200000" flipH="1">
            <a:off x="6881633" y="1228007"/>
            <a:ext cx="1559508" cy="659672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cxnSpLocks/>
            <a:stCxn id="78" idx="2"/>
            <a:endCxn id="91" idx="0"/>
          </p:cNvCxnSpPr>
          <p:nvPr/>
        </p:nvCxnSpPr>
        <p:spPr>
          <a:xfrm rot="16200000" flipH="1">
            <a:off x="7999313" y="110326"/>
            <a:ext cx="1559508" cy="883208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꺾인 연결선 159"/>
          <p:cNvCxnSpPr>
            <a:cxnSpLocks/>
            <a:endCxn id="104" idx="0"/>
          </p:cNvCxnSpPr>
          <p:nvPr/>
        </p:nvCxnSpPr>
        <p:spPr>
          <a:xfrm rot="5400000">
            <a:off x="5327372" y="6351287"/>
            <a:ext cx="1500112" cy="83259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12763717" y="7536965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글보기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73" name="직선 연결선 172"/>
          <p:cNvCxnSpPr>
            <a:cxnSpLocks/>
            <a:stCxn id="172" idx="0"/>
            <a:endCxn id="91" idx="2"/>
          </p:cNvCxnSpPr>
          <p:nvPr/>
        </p:nvCxnSpPr>
        <p:spPr>
          <a:xfrm flipV="1">
            <a:off x="13195108" y="6036855"/>
            <a:ext cx="0" cy="150011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 183"/>
          <p:cNvCxnSpPr>
            <a:cxnSpLocks/>
            <a:stCxn id="102" idx="2"/>
            <a:endCxn id="186" idx="0"/>
          </p:cNvCxnSpPr>
          <p:nvPr/>
        </p:nvCxnSpPr>
        <p:spPr>
          <a:xfrm rot="16200000" flipH="1">
            <a:off x="10325768" y="6670833"/>
            <a:ext cx="1500111" cy="232153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9680317" y="7536966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글보기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0760509" y="7536966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글검색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87" name="꺾인 연결선 186"/>
          <p:cNvCxnSpPr>
            <a:cxnSpLocks/>
            <a:stCxn id="102" idx="2"/>
            <a:endCxn id="185" idx="0"/>
          </p:cNvCxnSpPr>
          <p:nvPr/>
        </p:nvCxnSpPr>
        <p:spPr>
          <a:xfrm rot="5400000">
            <a:off x="9785673" y="6362891"/>
            <a:ext cx="1500111" cy="84803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8307740" y="7536965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글보기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97" name="직선 연결선 196"/>
          <p:cNvCxnSpPr>
            <a:cxnSpLocks/>
            <a:stCxn id="196" idx="0"/>
            <a:endCxn id="100" idx="2"/>
          </p:cNvCxnSpPr>
          <p:nvPr/>
        </p:nvCxnSpPr>
        <p:spPr>
          <a:xfrm flipH="1" flipV="1">
            <a:off x="8724382" y="6036855"/>
            <a:ext cx="14749" cy="150011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7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4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30BAC67C-7481-8183-7231-B56B32FCD721}"/>
              </a:ext>
            </a:extLst>
          </p:cNvPr>
          <p:cNvSpPr txBox="1">
            <a:spLocks/>
          </p:cNvSpPr>
          <p:nvPr/>
        </p:nvSpPr>
        <p:spPr>
          <a:xfrm>
            <a:off x="1219211" y="481383"/>
            <a:ext cx="44066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</a:rPr>
              <a:t>3.  </a:t>
            </a:r>
            <a:r>
              <a:rPr lang="ko-KR" altLang="en-US" sz="3600" b="1" dirty="0">
                <a:solidFill>
                  <a:srgbClr val="BE8D6E"/>
                </a:solidFill>
              </a:rPr>
              <a:t>작업분할구조도</a:t>
            </a:r>
          </a:p>
        </p:txBody>
      </p:sp>
      <p:pic>
        <p:nvPicPr>
          <p:cNvPr id="46" name="그래픽 45" descr="곰 발바닥 단색으로 채워진">
            <a:extLst>
              <a:ext uri="{FF2B5EF4-FFF2-40B4-BE49-F238E27FC236}">
                <a16:creationId xmlns:a16="http://schemas.microsoft.com/office/drawing/2014/main" id="{3CAC5CE5-024C-454E-BD69-D4F064618B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1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>
            <a:stCxn id="79" idx="2"/>
            <a:endCxn id="85" idx="0"/>
          </p:cNvCxnSpPr>
          <p:nvPr/>
        </p:nvCxnSpPr>
        <p:spPr>
          <a:xfrm>
            <a:off x="9110256" y="1805360"/>
            <a:ext cx="0" cy="53025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85" idx="2"/>
            <a:endCxn id="82" idx="0"/>
          </p:cNvCxnSpPr>
          <p:nvPr/>
        </p:nvCxnSpPr>
        <p:spPr>
          <a:xfrm rot="16200000" flipH="1">
            <a:off x="13307297" y="-1375424"/>
            <a:ext cx="388589" cy="878266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79" idx="2"/>
            <a:endCxn id="83" idx="0"/>
          </p:cNvCxnSpPr>
          <p:nvPr/>
        </p:nvCxnSpPr>
        <p:spPr>
          <a:xfrm rot="5400000">
            <a:off x="4483193" y="-2291447"/>
            <a:ext cx="530257" cy="872387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857025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82" name="직사각형 81"/>
          <p:cNvSpPr/>
          <p:nvPr/>
        </p:nvSpPr>
        <p:spPr>
          <a:xfrm>
            <a:off x="17460924" y="3210206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관리자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-45615" y="2335617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비회원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8678256" y="2335617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363616" y="3210206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  <a:endParaRPr lang="en-US" altLang="ko-KR" sz="1500" b="1" dirty="0"/>
          </a:p>
        </p:txBody>
      </p:sp>
      <p:sp>
        <p:nvSpPr>
          <p:cNvPr id="100" name="직사각형 99"/>
          <p:cNvSpPr/>
          <p:nvPr/>
        </p:nvSpPr>
        <p:spPr>
          <a:xfrm>
            <a:off x="2812475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리뷰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5865282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/>
              <a:t>장바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구니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8556894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주문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11772269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15222794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1:1</a:t>
            </a:r>
          </a:p>
          <a:p>
            <a:pPr algn="ctr"/>
            <a:r>
              <a:rPr lang="ko-KR" altLang="en-US" sz="1500" b="1" dirty="0"/>
              <a:t>문의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cxnSp>
        <p:nvCxnSpPr>
          <p:cNvPr id="147" name="꺾인 연결선 146"/>
          <p:cNvCxnSpPr>
            <a:stCxn id="85" idx="2"/>
            <a:endCxn id="89" idx="0"/>
          </p:cNvCxnSpPr>
          <p:nvPr/>
        </p:nvCxnSpPr>
        <p:spPr>
          <a:xfrm rot="5400000">
            <a:off x="7258643" y="1358591"/>
            <a:ext cx="388589" cy="331464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>
            <a:stCxn id="89" idx="2"/>
            <a:endCxn id="91" idx="0"/>
          </p:cNvCxnSpPr>
          <p:nvPr/>
        </p:nvCxnSpPr>
        <p:spPr>
          <a:xfrm rot="5400000">
            <a:off x="2926114" y="1512892"/>
            <a:ext cx="686188" cy="505281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89" idx="2"/>
            <a:endCxn id="100" idx="0"/>
          </p:cNvCxnSpPr>
          <p:nvPr/>
        </p:nvCxnSpPr>
        <p:spPr>
          <a:xfrm rot="5400000">
            <a:off x="4122952" y="2709730"/>
            <a:ext cx="686188" cy="265914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 149"/>
          <p:cNvCxnSpPr>
            <a:stCxn id="89" idx="2"/>
            <a:endCxn id="102" idx="0"/>
          </p:cNvCxnSpPr>
          <p:nvPr/>
        </p:nvCxnSpPr>
        <p:spPr>
          <a:xfrm rot="16200000" flipH="1">
            <a:off x="5649355" y="3842467"/>
            <a:ext cx="686188" cy="39366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89" idx="2"/>
            <a:endCxn id="104" idx="0"/>
          </p:cNvCxnSpPr>
          <p:nvPr/>
        </p:nvCxnSpPr>
        <p:spPr>
          <a:xfrm rot="16200000" flipH="1">
            <a:off x="6995161" y="2496661"/>
            <a:ext cx="686188" cy="308527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 151"/>
          <p:cNvCxnSpPr>
            <a:stCxn id="89" idx="2"/>
            <a:endCxn id="106" idx="0"/>
          </p:cNvCxnSpPr>
          <p:nvPr/>
        </p:nvCxnSpPr>
        <p:spPr>
          <a:xfrm rot="16200000" flipH="1">
            <a:off x="8602848" y="888973"/>
            <a:ext cx="686188" cy="630065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>
            <a:stCxn id="89" idx="2"/>
            <a:endCxn id="118" idx="0"/>
          </p:cNvCxnSpPr>
          <p:nvPr/>
        </p:nvCxnSpPr>
        <p:spPr>
          <a:xfrm rot="16200000" flipH="1">
            <a:off x="10328111" y="-836289"/>
            <a:ext cx="686188" cy="975117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418800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마이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페이지</a:t>
            </a:r>
            <a:endParaRPr lang="en-US" altLang="ko-KR" sz="1500" b="1" dirty="0"/>
          </a:p>
        </p:txBody>
      </p:sp>
      <p:cxnSp>
        <p:nvCxnSpPr>
          <p:cNvPr id="154" name="꺾인 연결선 153"/>
          <p:cNvCxnSpPr>
            <a:stCxn id="91" idx="2"/>
            <a:endCxn id="156" idx="0"/>
          </p:cNvCxnSpPr>
          <p:nvPr/>
        </p:nvCxnSpPr>
        <p:spPr>
          <a:xfrm rot="16200000" flipH="1">
            <a:off x="230757" y="5812437"/>
            <a:ext cx="1367286" cy="34320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3780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작성한 글 내역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76200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내역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57" name="꺾인 연결선 156"/>
          <p:cNvCxnSpPr>
            <a:stCxn id="91" idx="2"/>
            <a:endCxn id="155" idx="0"/>
          </p:cNvCxnSpPr>
          <p:nvPr/>
        </p:nvCxnSpPr>
        <p:spPr>
          <a:xfrm rot="5400000">
            <a:off x="-131343" y="5793537"/>
            <a:ext cx="1367286" cy="38100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 157"/>
          <p:cNvCxnSpPr>
            <a:stCxn id="118" idx="2"/>
            <a:endCxn id="160" idx="0"/>
          </p:cNvCxnSpPr>
          <p:nvPr/>
        </p:nvCxnSpPr>
        <p:spPr>
          <a:xfrm rot="16200000" flipH="1">
            <a:off x="15054608" y="5792579"/>
            <a:ext cx="1367286" cy="382916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14813645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15605709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61" name="꺾인 연결선 160"/>
          <p:cNvCxnSpPr>
            <a:stCxn id="118" idx="2"/>
            <a:endCxn id="159" idx="0"/>
          </p:cNvCxnSpPr>
          <p:nvPr/>
        </p:nvCxnSpPr>
        <p:spPr>
          <a:xfrm rot="5400000">
            <a:off x="14658576" y="5779463"/>
            <a:ext cx="1367286" cy="40914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직사각형 161"/>
          <p:cNvSpPr/>
          <p:nvPr/>
        </p:nvSpPr>
        <p:spPr>
          <a:xfrm>
            <a:off x="16397772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402158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64" name="꺾인 연결선 163"/>
          <p:cNvCxnSpPr>
            <a:stCxn id="118" idx="2"/>
            <a:endCxn id="163" idx="0"/>
          </p:cNvCxnSpPr>
          <p:nvPr/>
        </p:nvCxnSpPr>
        <p:spPr>
          <a:xfrm rot="5400000">
            <a:off x="14262545" y="5383432"/>
            <a:ext cx="1367286" cy="120121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꺾인 연결선 164"/>
          <p:cNvCxnSpPr>
            <a:stCxn id="118" idx="2"/>
            <a:endCxn id="162" idx="0"/>
          </p:cNvCxnSpPr>
          <p:nvPr/>
        </p:nvCxnSpPr>
        <p:spPr>
          <a:xfrm rot="16200000" flipH="1">
            <a:off x="15450639" y="5396548"/>
            <a:ext cx="1367286" cy="117497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 165"/>
          <p:cNvCxnSpPr>
            <a:stCxn id="100" idx="2"/>
            <a:endCxn id="168" idx="0"/>
          </p:cNvCxnSpPr>
          <p:nvPr/>
        </p:nvCxnSpPr>
        <p:spPr>
          <a:xfrm rot="16200000" flipH="1">
            <a:off x="2638758" y="5798110"/>
            <a:ext cx="1367286" cy="37185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2392265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3184329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69" name="꺾인 연결선 168"/>
          <p:cNvCxnSpPr>
            <a:stCxn id="100" idx="2"/>
            <a:endCxn id="167" idx="0"/>
          </p:cNvCxnSpPr>
          <p:nvPr/>
        </p:nvCxnSpPr>
        <p:spPr>
          <a:xfrm rot="5400000">
            <a:off x="2242727" y="5773932"/>
            <a:ext cx="1367286" cy="42021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3976392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160020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72" name="꺾인 연결선 171"/>
          <p:cNvCxnSpPr>
            <a:stCxn id="100" idx="2"/>
            <a:endCxn id="171" idx="0"/>
          </p:cNvCxnSpPr>
          <p:nvPr/>
        </p:nvCxnSpPr>
        <p:spPr>
          <a:xfrm rot="5400000">
            <a:off x="1846695" y="5377901"/>
            <a:ext cx="1367286" cy="121227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stCxn id="100" idx="2"/>
            <a:endCxn id="170" idx="0"/>
          </p:cNvCxnSpPr>
          <p:nvPr/>
        </p:nvCxnSpPr>
        <p:spPr>
          <a:xfrm rot="16200000" flipH="1">
            <a:off x="3034790" y="5402078"/>
            <a:ext cx="1367286" cy="11639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직사각형 173"/>
          <p:cNvSpPr/>
          <p:nvPr/>
        </p:nvSpPr>
        <p:spPr>
          <a:xfrm>
            <a:off x="1600200" y="821685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파일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업로드</a:t>
            </a:r>
          </a:p>
        </p:txBody>
      </p:sp>
      <p:sp>
        <p:nvSpPr>
          <p:cNvPr id="175" name="직사각형 174"/>
          <p:cNvSpPr/>
          <p:nvPr/>
        </p:nvSpPr>
        <p:spPr>
          <a:xfrm>
            <a:off x="2392265" y="821685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댓글</a:t>
            </a:r>
          </a:p>
        </p:txBody>
      </p:sp>
      <p:cxnSp>
        <p:nvCxnSpPr>
          <p:cNvPr id="176" name="직선 연결선 175"/>
          <p:cNvCxnSpPr>
            <a:stCxn id="171" idx="2"/>
            <a:endCxn id="174" idx="0"/>
          </p:cNvCxnSpPr>
          <p:nvPr/>
        </p:nvCxnSpPr>
        <p:spPr>
          <a:xfrm>
            <a:off x="1924200" y="7585681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>
            <a:stCxn id="167" idx="2"/>
            <a:endCxn id="175" idx="0"/>
          </p:cNvCxnSpPr>
          <p:nvPr/>
        </p:nvCxnSpPr>
        <p:spPr>
          <a:xfrm>
            <a:off x="2716265" y="7585681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>
            <a:endCxn id="183" idx="0"/>
          </p:cNvCxnSpPr>
          <p:nvPr/>
        </p:nvCxnSpPr>
        <p:spPr>
          <a:xfrm rot="16200000" flipH="1">
            <a:off x="11603898" y="5798111"/>
            <a:ext cx="1367286" cy="37185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11357405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12149469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84" name="꺾인 연결선 183"/>
          <p:cNvCxnSpPr>
            <a:endCxn id="182" idx="0"/>
          </p:cNvCxnSpPr>
          <p:nvPr/>
        </p:nvCxnSpPr>
        <p:spPr>
          <a:xfrm rot="5400000">
            <a:off x="11207867" y="5773934"/>
            <a:ext cx="1367286" cy="42021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12936031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0565340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87" name="꺾인 연결선 186"/>
          <p:cNvCxnSpPr>
            <a:endCxn id="186" idx="0"/>
          </p:cNvCxnSpPr>
          <p:nvPr/>
        </p:nvCxnSpPr>
        <p:spPr>
          <a:xfrm rot="5400000">
            <a:off x="10811835" y="5377903"/>
            <a:ext cx="1367286" cy="121227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 187"/>
          <p:cNvCxnSpPr>
            <a:endCxn id="185" idx="0"/>
          </p:cNvCxnSpPr>
          <p:nvPr/>
        </p:nvCxnSpPr>
        <p:spPr>
          <a:xfrm rot="16200000" flipH="1">
            <a:off x="11994429" y="5402078"/>
            <a:ext cx="1367286" cy="11639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/>
          <p:cNvSpPr/>
          <p:nvPr/>
        </p:nvSpPr>
        <p:spPr>
          <a:xfrm>
            <a:off x="10565340" y="8216853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문의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등록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91" name="직선 연결선 190"/>
          <p:cNvCxnSpPr>
            <a:stCxn id="186" idx="2"/>
            <a:endCxn id="189" idx="0"/>
          </p:cNvCxnSpPr>
          <p:nvPr/>
        </p:nvCxnSpPr>
        <p:spPr>
          <a:xfrm>
            <a:off x="10889340" y="7585682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직사각형 197"/>
          <p:cNvSpPr/>
          <p:nvPr/>
        </p:nvSpPr>
        <p:spPr>
          <a:xfrm>
            <a:off x="5056584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추가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5865279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리스트수정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6673974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204" name="직선 연결선 203"/>
          <p:cNvCxnSpPr>
            <a:stCxn id="102" idx="2"/>
            <a:endCxn id="199" idx="0"/>
          </p:cNvCxnSpPr>
          <p:nvPr/>
        </p:nvCxnSpPr>
        <p:spPr>
          <a:xfrm flipH="1">
            <a:off x="6189281" y="5300394"/>
            <a:ext cx="2" cy="136728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 206"/>
          <p:cNvCxnSpPr>
            <a:stCxn id="102" idx="2"/>
            <a:endCxn id="200" idx="0"/>
          </p:cNvCxnSpPr>
          <p:nvPr/>
        </p:nvCxnSpPr>
        <p:spPr>
          <a:xfrm rot="16200000" flipH="1">
            <a:off x="5909985" y="5579690"/>
            <a:ext cx="1367286" cy="80869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209"/>
          <p:cNvCxnSpPr>
            <a:stCxn id="102" idx="2"/>
            <a:endCxn id="198" idx="0"/>
          </p:cNvCxnSpPr>
          <p:nvPr/>
        </p:nvCxnSpPr>
        <p:spPr>
          <a:xfrm rot="5400000">
            <a:off x="5101292" y="5579690"/>
            <a:ext cx="1367286" cy="80869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직사각형 212"/>
          <p:cNvSpPr/>
          <p:nvPr/>
        </p:nvSpPr>
        <p:spPr>
          <a:xfrm>
            <a:off x="7756884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주문서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214" name="직사각형 213"/>
          <p:cNvSpPr/>
          <p:nvPr/>
        </p:nvSpPr>
        <p:spPr>
          <a:xfrm>
            <a:off x="8565579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하기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9374274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내역</a:t>
            </a:r>
          </a:p>
        </p:txBody>
      </p:sp>
      <p:cxnSp>
        <p:nvCxnSpPr>
          <p:cNvPr id="216" name="직선 연결선 215"/>
          <p:cNvCxnSpPr>
            <a:stCxn id="104" idx="2"/>
            <a:endCxn id="214" idx="0"/>
          </p:cNvCxnSpPr>
          <p:nvPr/>
        </p:nvCxnSpPr>
        <p:spPr>
          <a:xfrm>
            <a:off x="8880895" y="5300395"/>
            <a:ext cx="8687" cy="136728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 216"/>
          <p:cNvCxnSpPr>
            <a:stCxn id="104" idx="2"/>
            <a:endCxn id="215" idx="0"/>
          </p:cNvCxnSpPr>
          <p:nvPr/>
        </p:nvCxnSpPr>
        <p:spPr>
          <a:xfrm rot="16200000" flipH="1">
            <a:off x="8605942" y="5575346"/>
            <a:ext cx="1367288" cy="81738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꺾인 연결선 217"/>
          <p:cNvCxnSpPr>
            <a:stCxn id="104" idx="2"/>
            <a:endCxn id="213" idx="0"/>
          </p:cNvCxnSpPr>
          <p:nvPr/>
        </p:nvCxnSpPr>
        <p:spPr>
          <a:xfrm rot="5400000">
            <a:off x="7797248" y="5584034"/>
            <a:ext cx="1367288" cy="80000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73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75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7266406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공지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사항</a:t>
            </a:r>
            <a:endParaRPr lang="en-US" altLang="ko-KR" sz="1500" b="1" dirty="0"/>
          </a:p>
        </p:txBody>
      </p:sp>
      <p:cxnSp>
        <p:nvCxnSpPr>
          <p:cNvPr id="86" name="꺾인 연결선 85"/>
          <p:cNvCxnSpPr>
            <a:stCxn id="89" idx="2"/>
            <a:endCxn id="84" idx="0"/>
          </p:cNvCxnSpPr>
          <p:nvPr/>
        </p:nvCxnSpPr>
        <p:spPr>
          <a:xfrm rot="16200000" flipH="1">
            <a:off x="11349917" y="-1858095"/>
            <a:ext cx="686188" cy="1179479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7266406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글댓글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93" name="직선 연결선 92"/>
          <p:cNvCxnSpPr>
            <a:stCxn id="84" idx="2"/>
            <a:endCxn id="92" idx="0"/>
          </p:cNvCxnSpPr>
          <p:nvPr/>
        </p:nvCxnSpPr>
        <p:spPr>
          <a:xfrm>
            <a:off x="17590406" y="5300394"/>
            <a:ext cx="0" cy="136728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381000" y="795930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정보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01" name="직선 연결선 100"/>
          <p:cNvCxnSpPr>
            <a:stCxn id="91" idx="2"/>
            <a:endCxn id="96" idx="0"/>
          </p:cNvCxnSpPr>
          <p:nvPr/>
        </p:nvCxnSpPr>
        <p:spPr>
          <a:xfrm flipH="1">
            <a:off x="705000" y="5300394"/>
            <a:ext cx="37800" cy="265890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80280A-431B-9DA1-8431-B2CACE46B8FB}"/>
              </a:ext>
            </a:extLst>
          </p:cNvPr>
          <p:cNvSpPr txBox="1"/>
          <p:nvPr/>
        </p:nvSpPr>
        <p:spPr>
          <a:xfrm>
            <a:off x="5442523" y="679006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E8D6E"/>
                </a:solidFill>
              </a:rPr>
              <a:t>(</a:t>
            </a:r>
            <a:r>
              <a:rPr lang="ko-KR" altLang="en-US" b="1" dirty="0">
                <a:solidFill>
                  <a:srgbClr val="BE8D6E"/>
                </a:solidFill>
              </a:rPr>
              <a:t>사용자 모드 측 </a:t>
            </a:r>
            <a:r>
              <a:rPr lang="en-US" altLang="ko-KR" b="1" dirty="0">
                <a:solidFill>
                  <a:srgbClr val="BE8D6E"/>
                </a:solidFill>
              </a:rPr>
              <a:t>WBS)</a:t>
            </a:r>
            <a:endParaRPr lang="ko-KR" altLang="en-US" b="1" dirty="0">
              <a:solidFill>
                <a:srgbClr val="BE8D6E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CD0B818-C9EC-59AF-5BB3-AC74F76E8A89}"/>
              </a:ext>
            </a:extLst>
          </p:cNvPr>
          <p:cNvSpPr txBox="1">
            <a:spLocks/>
          </p:cNvSpPr>
          <p:nvPr/>
        </p:nvSpPr>
        <p:spPr>
          <a:xfrm>
            <a:off x="1257174" y="517608"/>
            <a:ext cx="44066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</a:rPr>
              <a:t>3.  </a:t>
            </a:r>
            <a:r>
              <a:rPr lang="ko-KR" altLang="en-US" sz="3600" b="1" dirty="0">
                <a:solidFill>
                  <a:srgbClr val="BE8D6E"/>
                </a:solidFill>
              </a:rPr>
              <a:t>작업분할구조도</a:t>
            </a:r>
          </a:p>
        </p:txBody>
      </p:sp>
      <p:pic>
        <p:nvPicPr>
          <p:cNvPr id="6" name="그래픽 5" descr="곰 발바닥 단색으로 채워진">
            <a:extLst>
              <a:ext uri="{FF2B5EF4-FFF2-40B4-BE49-F238E27FC236}">
                <a16:creationId xmlns:a16="http://schemas.microsoft.com/office/drawing/2014/main" id="{5A38B78E-1050-81DB-1B0E-63D535325E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857025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63" name="직사각형 62"/>
          <p:cNvSpPr/>
          <p:nvPr/>
        </p:nvSpPr>
        <p:spPr>
          <a:xfrm>
            <a:off x="-36924" y="3320615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8678256" y="2220788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1196228" y="3320615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관리자</a:t>
            </a:r>
            <a:endParaRPr lang="en-US" altLang="ko-KR" sz="1500" b="1" dirty="0"/>
          </a:p>
        </p:txBody>
      </p:sp>
      <p:sp>
        <p:nvSpPr>
          <p:cNvPr id="66" name="직사각형 65"/>
          <p:cNvSpPr/>
          <p:nvPr/>
        </p:nvSpPr>
        <p:spPr>
          <a:xfrm>
            <a:off x="4162989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976721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FAQ</a:t>
            </a:r>
          </a:p>
          <a:p>
            <a:pPr algn="ctr"/>
            <a:r>
              <a:rPr lang="ko-KR" altLang="en-US" sz="1500" b="1" dirty="0"/>
              <a:t>게시판</a:t>
            </a:r>
            <a:endParaRPr lang="en-US" altLang="ko-KR" sz="1500" b="1" dirty="0"/>
          </a:p>
        </p:txBody>
      </p:sp>
      <p:sp>
        <p:nvSpPr>
          <p:cNvPr id="69" name="직사각형 68"/>
          <p:cNvSpPr/>
          <p:nvPr/>
        </p:nvSpPr>
        <p:spPr>
          <a:xfrm>
            <a:off x="9790452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1:1</a:t>
            </a:r>
          </a:p>
          <a:p>
            <a:pPr algn="ctr"/>
            <a:r>
              <a:rPr lang="ko-KR" altLang="en-US" sz="1500" b="1" dirty="0"/>
              <a:t>문의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12604184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공지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사항</a:t>
            </a:r>
            <a:endParaRPr lang="en-US" altLang="ko-KR" sz="1500" b="1" dirty="0"/>
          </a:p>
        </p:txBody>
      </p:sp>
      <p:sp>
        <p:nvSpPr>
          <p:cNvPr id="72" name="직사각형 71"/>
          <p:cNvSpPr/>
          <p:nvPr/>
        </p:nvSpPr>
        <p:spPr>
          <a:xfrm>
            <a:off x="15417915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매출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통계</a:t>
            </a:r>
            <a:endParaRPr lang="en-US" altLang="ko-KR" sz="1500" b="1" dirty="0"/>
          </a:p>
        </p:txBody>
      </p:sp>
      <p:cxnSp>
        <p:nvCxnSpPr>
          <p:cNvPr id="92" name="직선 연결선 91"/>
          <p:cNvCxnSpPr>
            <a:stCxn id="64" idx="0"/>
            <a:endCxn id="60" idx="2"/>
          </p:cNvCxnSpPr>
          <p:nvPr/>
        </p:nvCxnSpPr>
        <p:spPr>
          <a:xfrm flipV="1">
            <a:off x="9110256" y="1805360"/>
            <a:ext cx="0" cy="41542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64" idx="2"/>
            <a:endCxn id="63" idx="0"/>
          </p:cNvCxnSpPr>
          <p:nvPr/>
        </p:nvCxnSpPr>
        <p:spPr>
          <a:xfrm rot="5400000">
            <a:off x="4445753" y="-1343889"/>
            <a:ext cx="613827" cy="871518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64" idx="2"/>
            <a:endCxn id="65" idx="0"/>
          </p:cNvCxnSpPr>
          <p:nvPr/>
        </p:nvCxnSpPr>
        <p:spPr>
          <a:xfrm rot="16200000" flipH="1">
            <a:off x="10062329" y="1754715"/>
            <a:ext cx="613827" cy="251797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65" idx="2"/>
            <a:endCxn id="66" idx="0"/>
          </p:cNvCxnSpPr>
          <p:nvPr/>
        </p:nvCxnSpPr>
        <p:spPr>
          <a:xfrm rot="5400000">
            <a:off x="7681481" y="612123"/>
            <a:ext cx="752256" cy="714123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stCxn id="65" idx="2"/>
            <a:endCxn id="68" idx="0"/>
          </p:cNvCxnSpPr>
          <p:nvPr/>
        </p:nvCxnSpPr>
        <p:spPr>
          <a:xfrm rot="5400000">
            <a:off x="9088347" y="2018990"/>
            <a:ext cx="752256" cy="432750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65" idx="2"/>
            <a:endCxn id="69" idx="0"/>
          </p:cNvCxnSpPr>
          <p:nvPr/>
        </p:nvCxnSpPr>
        <p:spPr>
          <a:xfrm rot="5400000">
            <a:off x="10495212" y="3425855"/>
            <a:ext cx="752256" cy="151377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65" idx="2"/>
            <a:endCxn id="70" idx="0"/>
          </p:cNvCxnSpPr>
          <p:nvPr/>
        </p:nvCxnSpPr>
        <p:spPr>
          <a:xfrm rot="16200000" flipH="1">
            <a:off x="11902077" y="3532765"/>
            <a:ext cx="752256" cy="129995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65" idx="2"/>
            <a:endCxn id="72" idx="0"/>
          </p:cNvCxnSpPr>
          <p:nvPr/>
        </p:nvCxnSpPr>
        <p:spPr>
          <a:xfrm rot="16200000" flipH="1">
            <a:off x="13308944" y="2125899"/>
            <a:ext cx="752256" cy="411368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66" idx="2"/>
            <a:endCxn id="113" idx="0"/>
          </p:cNvCxnSpPr>
          <p:nvPr/>
        </p:nvCxnSpPr>
        <p:spPr>
          <a:xfrm rot="16200000" flipH="1">
            <a:off x="4073211" y="5890649"/>
            <a:ext cx="1340916" cy="51336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3596157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676349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글답변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66" idx="2"/>
            <a:endCxn id="111" idx="0"/>
          </p:cNvCxnSpPr>
          <p:nvPr/>
        </p:nvCxnSpPr>
        <p:spPr>
          <a:xfrm rot="5400000">
            <a:off x="3533115" y="5863913"/>
            <a:ext cx="1340916" cy="566832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69" idx="2"/>
            <a:endCxn id="118" idx="0"/>
          </p:cNvCxnSpPr>
          <p:nvPr/>
        </p:nvCxnSpPr>
        <p:spPr>
          <a:xfrm rot="16200000" flipH="1">
            <a:off x="9710501" y="5880821"/>
            <a:ext cx="1340916" cy="53301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9243275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323467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글답변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19" name="꺾인 연결선 118"/>
          <p:cNvCxnSpPr>
            <a:stCxn id="69" idx="2"/>
            <a:endCxn id="117" idx="0"/>
          </p:cNvCxnSpPr>
          <p:nvPr/>
        </p:nvCxnSpPr>
        <p:spPr>
          <a:xfrm rot="5400000">
            <a:off x="9170406" y="5873741"/>
            <a:ext cx="1340916" cy="54717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endCxn id="128" idx="0"/>
          </p:cNvCxnSpPr>
          <p:nvPr/>
        </p:nvCxnSpPr>
        <p:spPr>
          <a:xfrm rot="16200000" flipH="1">
            <a:off x="15335862" y="5880823"/>
            <a:ext cx="1340916" cy="53301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14868636" y="6817788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일별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매출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5948828" y="6817788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카테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고리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매출</a:t>
            </a:r>
          </a:p>
        </p:txBody>
      </p:sp>
      <p:cxnSp>
        <p:nvCxnSpPr>
          <p:cNvPr id="129" name="꺾인 연결선 128"/>
          <p:cNvCxnSpPr>
            <a:endCxn id="127" idx="0"/>
          </p:cNvCxnSpPr>
          <p:nvPr/>
        </p:nvCxnSpPr>
        <p:spPr>
          <a:xfrm rot="5400000">
            <a:off x="14795768" y="5873743"/>
            <a:ext cx="1340916" cy="54717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1622249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  <a:endParaRPr lang="en-US" altLang="ko-KR" sz="1500" b="1" dirty="0"/>
          </a:p>
        </p:txBody>
      </p:sp>
      <p:cxnSp>
        <p:nvCxnSpPr>
          <p:cNvPr id="175" name="꺾인 연결선 174"/>
          <p:cNvCxnSpPr>
            <a:stCxn id="65" idx="2"/>
            <a:endCxn id="170" idx="0"/>
          </p:cNvCxnSpPr>
          <p:nvPr/>
        </p:nvCxnSpPr>
        <p:spPr>
          <a:xfrm rot="5400000">
            <a:off x="6411111" y="-658246"/>
            <a:ext cx="752256" cy="968198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/>
          <p:cNvSpPr/>
          <p:nvPr/>
        </p:nvSpPr>
        <p:spPr>
          <a:xfrm>
            <a:off x="809438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등록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618133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83" name="직사각형 182"/>
          <p:cNvSpPr/>
          <p:nvPr/>
        </p:nvSpPr>
        <p:spPr>
          <a:xfrm>
            <a:off x="2426828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184" name="직선 연결선 183"/>
          <p:cNvCxnSpPr>
            <a:stCxn id="170" idx="2"/>
            <a:endCxn id="182" idx="0"/>
          </p:cNvCxnSpPr>
          <p:nvPr/>
        </p:nvCxnSpPr>
        <p:spPr>
          <a:xfrm flipH="1">
            <a:off x="1942135" y="5476871"/>
            <a:ext cx="4115" cy="134091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꺾인 연결선 184"/>
          <p:cNvCxnSpPr>
            <a:stCxn id="170" idx="2"/>
            <a:endCxn id="183" idx="0"/>
          </p:cNvCxnSpPr>
          <p:nvPr/>
        </p:nvCxnSpPr>
        <p:spPr>
          <a:xfrm rot="16200000" flipH="1">
            <a:off x="1678079" y="5745040"/>
            <a:ext cx="1340919" cy="80458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 185"/>
          <p:cNvCxnSpPr>
            <a:stCxn id="170" idx="2"/>
            <a:endCxn id="181" idx="0"/>
          </p:cNvCxnSpPr>
          <p:nvPr/>
        </p:nvCxnSpPr>
        <p:spPr>
          <a:xfrm rot="5400000">
            <a:off x="869385" y="5740927"/>
            <a:ext cx="1340919" cy="81281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/>
          <p:cNvSpPr/>
          <p:nvPr/>
        </p:nvSpPr>
        <p:spPr>
          <a:xfrm>
            <a:off x="6180636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6989331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7798026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96" name="꺾인 연결선 195"/>
          <p:cNvCxnSpPr>
            <a:stCxn id="68" idx="2"/>
            <a:endCxn id="194" idx="0"/>
          </p:cNvCxnSpPr>
          <p:nvPr/>
        </p:nvCxnSpPr>
        <p:spPr>
          <a:xfrm rot="16200000" flipH="1">
            <a:off x="7040915" y="5736677"/>
            <a:ext cx="1340921" cy="82130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꺾인 연결선 196"/>
          <p:cNvCxnSpPr>
            <a:stCxn id="68" idx="2"/>
            <a:endCxn id="192" idx="0"/>
          </p:cNvCxnSpPr>
          <p:nvPr/>
        </p:nvCxnSpPr>
        <p:spPr>
          <a:xfrm rot="5400000">
            <a:off x="6232220" y="5749289"/>
            <a:ext cx="1340921" cy="79608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직사각형 202"/>
          <p:cNvSpPr/>
          <p:nvPr/>
        </p:nvSpPr>
        <p:spPr>
          <a:xfrm>
            <a:off x="11829432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12602078" y="6817787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13372797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207" name="꺾인 연결선 206"/>
          <p:cNvCxnSpPr>
            <a:stCxn id="70" idx="2"/>
            <a:endCxn id="205" idx="0"/>
          </p:cNvCxnSpPr>
          <p:nvPr/>
        </p:nvCxnSpPr>
        <p:spPr>
          <a:xfrm rot="16200000" flipH="1">
            <a:off x="12642030" y="5763024"/>
            <a:ext cx="1340922" cy="76861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 207"/>
          <p:cNvCxnSpPr>
            <a:stCxn id="70" idx="2"/>
            <a:endCxn id="203" idx="0"/>
          </p:cNvCxnSpPr>
          <p:nvPr/>
        </p:nvCxnSpPr>
        <p:spPr>
          <a:xfrm rot="5400000">
            <a:off x="11870348" y="5759957"/>
            <a:ext cx="1340922" cy="77475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>
            <a:stCxn id="193" idx="0"/>
            <a:endCxn id="68" idx="2"/>
          </p:cNvCxnSpPr>
          <p:nvPr/>
        </p:nvCxnSpPr>
        <p:spPr>
          <a:xfrm flipH="1" flipV="1">
            <a:off x="7300721" y="5476871"/>
            <a:ext cx="12612" cy="1340921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>
            <a:stCxn id="204" idx="0"/>
            <a:endCxn id="70" idx="2"/>
          </p:cNvCxnSpPr>
          <p:nvPr/>
        </p:nvCxnSpPr>
        <p:spPr>
          <a:xfrm flipV="1">
            <a:off x="12926080" y="5476871"/>
            <a:ext cx="2104" cy="134091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5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5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3347B-2140-C036-FE49-FB5411736057}"/>
              </a:ext>
            </a:extLst>
          </p:cNvPr>
          <p:cNvSpPr txBox="1"/>
          <p:nvPr/>
        </p:nvSpPr>
        <p:spPr>
          <a:xfrm>
            <a:off x="5324349" y="693020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E8D6E"/>
                </a:solidFill>
              </a:rPr>
              <a:t>(</a:t>
            </a:r>
            <a:r>
              <a:rPr lang="ko-KR" altLang="en-US" b="1" dirty="0">
                <a:solidFill>
                  <a:srgbClr val="BE8D6E"/>
                </a:solidFill>
              </a:rPr>
              <a:t>관리자 모드 측 </a:t>
            </a:r>
            <a:r>
              <a:rPr lang="en-US" altLang="ko-KR" b="1" dirty="0">
                <a:solidFill>
                  <a:srgbClr val="BE8D6E"/>
                </a:solidFill>
              </a:rPr>
              <a:t>WBS)</a:t>
            </a:r>
            <a:endParaRPr lang="ko-KR" altLang="en-US" b="1" dirty="0">
              <a:solidFill>
                <a:srgbClr val="BE8D6E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626433A-FF1B-9EE6-AA1F-8FAC5B0B1027}"/>
              </a:ext>
            </a:extLst>
          </p:cNvPr>
          <p:cNvSpPr txBox="1">
            <a:spLocks/>
          </p:cNvSpPr>
          <p:nvPr/>
        </p:nvSpPr>
        <p:spPr>
          <a:xfrm>
            <a:off x="1205778" y="533662"/>
            <a:ext cx="44066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</a:rPr>
              <a:t>3.  </a:t>
            </a:r>
            <a:r>
              <a:rPr lang="ko-KR" altLang="en-US" sz="3600" b="1" dirty="0">
                <a:solidFill>
                  <a:srgbClr val="BE8D6E"/>
                </a:solidFill>
              </a:rPr>
              <a:t>작업분할구조도</a:t>
            </a:r>
          </a:p>
        </p:txBody>
      </p:sp>
      <p:pic>
        <p:nvPicPr>
          <p:cNvPr id="6" name="그래픽 5" descr="곰 발바닥 단색으로 채워진">
            <a:extLst>
              <a:ext uri="{FF2B5EF4-FFF2-40B4-BE49-F238E27FC236}">
                <a16:creationId xmlns:a16="http://schemas.microsoft.com/office/drawing/2014/main" id="{B33019A6-E85A-8778-48AF-B0DEC77B3B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8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8"/>
          <p:cNvGrpSpPr>
            <a:grpSpLocks/>
          </p:cNvGrpSpPr>
          <p:nvPr/>
        </p:nvGrpSpPr>
        <p:grpSpPr bwMode="auto">
          <a:xfrm>
            <a:off x="2362200" y="1028700"/>
            <a:ext cx="4267200" cy="7270264"/>
            <a:chOff x="683568" y="908719"/>
            <a:chExt cx="3420000" cy="3023144"/>
          </a:xfrm>
        </p:grpSpPr>
        <p:sp>
          <p:nvSpPr>
            <p:cNvPr id="18" name="직사각형 17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/>
                <a:t>김소연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918135" y="2171700"/>
            <a:ext cx="3348038" cy="44012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UML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메인 페이지</a:t>
            </a:r>
            <a:r>
              <a:rPr lang="en-US" altLang="ko-KR" sz="1400" b="1" dirty="0">
                <a:latin typeface="+mn-ea"/>
              </a:rPr>
              <a:t>(header, footer </a:t>
            </a:r>
            <a:r>
              <a:rPr lang="ko-KR" altLang="en-US" sz="1400" b="1" dirty="0">
                <a:latin typeface="+mn-ea"/>
              </a:rPr>
              <a:t>포함</a:t>
            </a:r>
            <a:r>
              <a:rPr lang="en-US" altLang="ko-KR" sz="1400" b="1" dirty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 err="1">
                <a:latin typeface="+mn-ea"/>
              </a:rPr>
              <a:t>꼬떼아꼬떼</a:t>
            </a:r>
            <a:r>
              <a:rPr lang="en-US" altLang="ko-KR" sz="1400" dirty="0">
                <a:latin typeface="+mn-ea"/>
              </a:rPr>
              <a:t>, WOOF, </a:t>
            </a:r>
            <a:r>
              <a:rPr lang="ko-KR" altLang="en-US" sz="1400" dirty="0">
                <a:latin typeface="+mn-ea"/>
              </a:rPr>
              <a:t>아르르 등 </a:t>
            </a:r>
            <a:r>
              <a:rPr lang="ko-KR" altLang="en-US" sz="1400" dirty="0" err="1">
                <a:latin typeface="+mn-ea"/>
              </a:rPr>
              <a:t>애견쇼핑몰</a:t>
            </a:r>
            <a:r>
              <a:rPr lang="ko-KR" altLang="en-US" sz="1400" dirty="0">
                <a:latin typeface="+mn-ea"/>
              </a:rPr>
              <a:t> 벤치마킹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사이트 메인 아이콘 자체 제작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회원관리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사용자측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로그인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로그아웃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회원가입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 </a:t>
            </a:r>
            <a:r>
              <a:rPr lang="ko-KR" altLang="en-US" sz="1400" b="1" dirty="0" err="1">
                <a:latin typeface="+mn-ea"/>
              </a:rPr>
              <a:t>마이페이지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회원 정보 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회원 탈퇴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주문내역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리뷰내역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질문내역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dirty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회원 등급 확인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내 쿠폰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아이디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비밀번호 찾기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err="1">
                <a:latin typeface="+mn-ea"/>
              </a:rPr>
              <a:t>리뷰게시판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- </a:t>
            </a:r>
            <a:r>
              <a:rPr lang="ko-KR" altLang="en-US" sz="1400" dirty="0" err="1">
                <a:latin typeface="+mn-ea"/>
              </a:rPr>
              <a:t>페이징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댓글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검색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36" name="그룹 8"/>
          <p:cNvGrpSpPr>
            <a:grpSpLocks/>
          </p:cNvGrpSpPr>
          <p:nvPr/>
        </p:nvGrpSpPr>
        <p:grpSpPr bwMode="auto">
          <a:xfrm>
            <a:off x="7170968" y="114300"/>
            <a:ext cx="4267200" cy="9000089"/>
            <a:chOff x="683568" y="908719"/>
            <a:chExt cx="3420000" cy="3023144"/>
          </a:xfrm>
        </p:grpSpPr>
        <p:sp>
          <p:nvSpPr>
            <p:cNvPr id="37" name="직사각형 36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err="1"/>
                <a:t>신치윤</a:t>
              </a:r>
              <a:endParaRPr lang="ko-KR" altLang="en-US" sz="1400" b="1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726903" y="1485900"/>
            <a:ext cx="3348038" cy="784830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e-r diagram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상품 관련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상품 리스트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검색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상세보기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옵션 별 메뉴 추가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 수정 </a:t>
            </a:r>
            <a:r>
              <a:rPr lang="ko-KR" altLang="en-US" sz="1400" dirty="0" smtClean="0">
                <a:latin typeface="+mn-ea"/>
              </a:rPr>
              <a:t>삭제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상품 관련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관리자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상품 </a:t>
            </a:r>
            <a:r>
              <a:rPr lang="ko-KR" altLang="en-US" sz="1400" dirty="0" smtClean="0">
                <a:latin typeface="+mn-ea"/>
              </a:rPr>
              <a:t>등록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이미지 등록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옵션 등록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 smtClean="0">
                <a:latin typeface="+mn-ea"/>
              </a:rPr>
              <a:t>  - </a:t>
            </a:r>
            <a:r>
              <a:rPr lang="ko-KR" altLang="en-US" sz="1400" dirty="0" smtClean="0">
                <a:latin typeface="+mn-ea"/>
              </a:rPr>
              <a:t>상품 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판매 정지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장바구니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 기능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장바구니 중복 확인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상품 옵션 별도 추가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수량 변경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체크한 상품만 선택 삭제 혹은 선택 주문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전체 삭제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전체 주문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주문하기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 기능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상품상세에서 </a:t>
            </a:r>
            <a:r>
              <a:rPr lang="ko-KR" altLang="en-US" sz="1400" dirty="0" smtClean="0">
                <a:latin typeface="+mn-ea"/>
              </a:rPr>
              <a:t>바로 주문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혹은 장바구니에서 </a:t>
            </a:r>
            <a:r>
              <a:rPr lang="ko-KR" altLang="en-US" sz="1400" dirty="0" smtClean="0">
                <a:latin typeface="+mn-ea"/>
              </a:rPr>
              <a:t>선택 주문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전체 주문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실제 결제 </a:t>
            </a:r>
            <a:r>
              <a:rPr lang="en-US" altLang="ko-KR" sz="1400" dirty="0" smtClean="0">
                <a:latin typeface="+mn-ea"/>
              </a:rPr>
              <a:t>API</a:t>
            </a:r>
            <a:r>
              <a:rPr lang="ko-KR" altLang="en-US" sz="1400" dirty="0" smtClean="0">
                <a:latin typeface="+mn-ea"/>
              </a:rPr>
              <a:t>를 사용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공지사항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게시판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 측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공지사항 </a:t>
            </a:r>
            <a:r>
              <a:rPr lang="ko-KR" altLang="en-US" sz="1400" dirty="0" smtClean="0">
                <a:latin typeface="+mn-ea"/>
              </a:rPr>
              <a:t>리스트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상세보기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댓글 추가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공지사항 게시판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관리자 측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공지사항 추가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예외 처리 페이지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en-US" altLang="ko-KR" sz="1400" dirty="0">
                <a:latin typeface="+mn-ea"/>
              </a:rPr>
              <a:t>400 / 404 / 500 </a:t>
            </a:r>
            <a:r>
              <a:rPr lang="ko-KR" altLang="en-US" sz="1400" dirty="0">
                <a:latin typeface="+mn-ea"/>
              </a:rPr>
              <a:t>에러 예외 페이지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err="1">
                <a:latin typeface="+mn-ea"/>
              </a:rPr>
              <a:t>메인페이지</a:t>
            </a:r>
            <a:r>
              <a:rPr lang="ko-KR" altLang="en-US" sz="1400" b="1" dirty="0">
                <a:latin typeface="+mn-ea"/>
              </a:rPr>
              <a:t> 부가 기능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회사 소개 </a:t>
            </a:r>
            <a:r>
              <a:rPr lang="en-US" altLang="ko-KR" sz="1400" dirty="0">
                <a:latin typeface="+mn-ea"/>
              </a:rPr>
              <a:t>/ </a:t>
            </a:r>
            <a:r>
              <a:rPr lang="ko-KR" altLang="en-US" sz="1400" dirty="0" err="1" smtClean="0">
                <a:latin typeface="+mn-ea"/>
              </a:rPr>
              <a:t>오시는길</a:t>
            </a:r>
            <a:r>
              <a:rPr lang="en-US" altLang="ko-KR" sz="1400" dirty="0" smtClean="0">
                <a:latin typeface="+mn-ea"/>
              </a:rPr>
              <a:t> / </a:t>
            </a:r>
            <a:r>
              <a:rPr lang="ko-KR" altLang="en-US" sz="1400" dirty="0" smtClean="0">
                <a:latin typeface="+mn-ea"/>
              </a:rPr>
              <a:t>매거진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</p:txBody>
      </p:sp>
      <p:grpSp>
        <p:nvGrpSpPr>
          <p:cNvPr id="40" name="그룹 8"/>
          <p:cNvGrpSpPr>
            <a:grpSpLocks/>
          </p:cNvGrpSpPr>
          <p:nvPr/>
        </p:nvGrpSpPr>
        <p:grpSpPr bwMode="auto">
          <a:xfrm>
            <a:off x="11979736" y="1028700"/>
            <a:ext cx="4267200" cy="7270264"/>
            <a:chOff x="683568" y="908719"/>
            <a:chExt cx="3420000" cy="3023144"/>
          </a:xfrm>
        </p:grpSpPr>
        <p:sp>
          <p:nvSpPr>
            <p:cNvPr id="41" name="직사각형 40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/>
                <a:t>유민상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35671" y="2171700"/>
            <a:ext cx="3348038" cy="39703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e-r diagram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관리자 모드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관리자 로그인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로그아웃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매출 현황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통계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일별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카테고리별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QNA</a:t>
            </a:r>
            <a:r>
              <a:rPr lang="ko-KR" altLang="en-US" sz="1400" dirty="0">
                <a:latin typeface="+mn-ea"/>
              </a:rPr>
              <a:t>상품문의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보기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FAQ </a:t>
            </a:r>
            <a:r>
              <a:rPr lang="ko-KR" altLang="en-US" sz="1400" dirty="0">
                <a:latin typeface="+mn-ea"/>
              </a:rPr>
              <a:t>관리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작성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- 1</a:t>
            </a:r>
            <a:r>
              <a:rPr lang="ko-KR" altLang="en-US" sz="1400" dirty="0">
                <a:latin typeface="+mn-ea"/>
              </a:rPr>
              <a:t>대</a:t>
            </a:r>
            <a:r>
              <a:rPr lang="en-US" altLang="ko-KR" sz="1400" dirty="0">
                <a:latin typeface="+mn-ea"/>
              </a:rPr>
              <a:t>1 </a:t>
            </a:r>
            <a:r>
              <a:rPr lang="ko-KR" altLang="en-US" sz="1400" dirty="0">
                <a:latin typeface="+mn-ea"/>
              </a:rPr>
              <a:t>문의 관리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보기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>
                <a:latin typeface="+mn-ea"/>
              </a:rPr>
              <a:t>QNA </a:t>
            </a:r>
            <a:r>
              <a:rPr lang="ko-KR" altLang="en-US" sz="1400" b="1" dirty="0">
                <a:latin typeface="+mn-ea"/>
              </a:rPr>
              <a:t>게시판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페이징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검색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대</a:t>
            </a:r>
            <a:r>
              <a:rPr lang="en-US" altLang="ko-KR" sz="1400" b="1" dirty="0">
                <a:latin typeface="+mn-ea"/>
              </a:rPr>
              <a:t>1 </a:t>
            </a:r>
            <a:r>
              <a:rPr lang="ko-KR" altLang="en-US" sz="1400" b="1" dirty="0">
                <a:latin typeface="+mn-ea"/>
              </a:rPr>
              <a:t>문의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사용자 측 </a:t>
            </a:r>
            <a:r>
              <a:rPr lang="en-US" altLang="ko-KR" sz="1400" dirty="0">
                <a:latin typeface="+mn-ea"/>
              </a:rPr>
              <a:t>/ </a:t>
            </a:r>
            <a:r>
              <a:rPr lang="ko-KR" altLang="en-US" sz="1400" dirty="0">
                <a:latin typeface="+mn-ea"/>
              </a:rPr>
              <a:t>작성 및 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 가능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>
                <a:latin typeface="+mn-ea"/>
              </a:rPr>
              <a:t>FAQ </a:t>
            </a:r>
            <a:r>
              <a:rPr lang="ko-KR" altLang="en-US" sz="1400" b="1" dirty="0" err="1">
                <a:latin typeface="+mn-ea"/>
              </a:rPr>
              <a:t>자주묻는질문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만족할 질문 없으면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대</a:t>
            </a:r>
            <a:r>
              <a:rPr lang="en-US" altLang="ko-KR" sz="1400" dirty="0">
                <a:latin typeface="+mn-ea"/>
              </a:rPr>
              <a:t>1 </a:t>
            </a:r>
            <a:r>
              <a:rPr lang="ko-KR" altLang="en-US" sz="1400" dirty="0">
                <a:latin typeface="+mn-ea"/>
              </a:rPr>
              <a:t>문의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2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28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1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2722</Words>
  <Application>Microsoft Office PowerPoint</Application>
  <PresentationFormat>사용자 지정</PresentationFormat>
  <Paragraphs>800</Paragraphs>
  <Slides>48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6" baseType="lpstr">
      <vt:lpstr>?? ??</vt:lpstr>
      <vt:lpstr>Apple SD Gothic Neo</vt:lpstr>
      <vt:lpstr>Arial Unicode MS</vt:lpstr>
      <vt:lpstr>DynaPuff Regular</vt:lpstr>
      <vt:lpstr>Lucida Grande</vt:lpstr>
      <vt:lpstr>MS P????</vt:lpstr>
      <vt:lpstr>ONE 모바일고딕 OTF Light</vt:lpstr>
      <vt:lpstr>ONE 모바일고딕 OTF Regular</vt:lpstr>
      <vt:lpstr>ONE 모바일고딕 Title</vt:lpstr>
      <vt:lpstr>S-Core Dream 3 Light</vt:lpstr>
      <vt:lpstr>다음_SemiBold</vt:lpstr>
      <vt:lpstr>맑은 고딕</vt:lpstr>
      <vt:lpstr>한컴 윤고딕 230</vt:lpstr>
      <vt:lpstr>Arial</vt:lpstr>
      <vt:lpstr>Calibri</vt:lpstr>
      <vt:lpstr>Segoe UI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EZEN202</cp:lastModifiedBy>
  <cp:revision>112</cp:revision>
  <dcterms:created xsi:type="dcterms:W3CDTF">2023-04-28T09:42:31Z</dcterms:created>
  <dcterms:modified xsi:type="dcterms:W3CDTF">2023-05-09T09:03:07Z</dcterms:modified>
</cp:coreProperties>
</file>